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72"/>
  </p:notesMasterIdLst>
  <p:sldIdLst>
    <p:sldId id="257" r:id="rId2"/>
    <p:sldId id="260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7" r:id="rId28"/>
    <p:sldId id="290" r:id="rId29"/>
    <p:sldId id="291" r:id="rId30"/>
    <p:sldId id="292" r:id="rId31"/>
    <p:sldId id="293" r:id="rId32"/>
    <p:sldId id="294" r:id="rId33"/>
    <p:sldId id="295" r:id="rId34"/>
    <p:sldId id="305" r:id="rId35"/>
    <p:sldId id="300" r:id="rId36"/>
    <p:sldId id="301" r:id="rId37"/>
    <p:sldId id="302" r:id="rId38"/>
    <p:sldId id="298" r:id="rId39"/>
    <p:sldId id="299" r:id="rId40"/>
    <p:sldId id="308" r:id="rId41"/>
    <p:sldId id="307" r:id="rId42"/>
    <p:sldId id="309" r:id="rId43"/>
    <p:sldId id="306" r:id="rId44"/>
    <p:sldId id="303" r:id="rId45"/>
    <p:sldId id="304" r:id="rId46"/>
    <p:sldId id="310" r:id="rId47"/>
    <p:sldId id="311" r:id="rId48"/>
    <p:sldId id="312" r:id="rId49"/>
    <p:sldId id="313" r:id="rId50"/>
    <p:sldId id="314" r:id="rId51"/>
    <p:sldId id="315" r:id="rId52"/>
    <p:sldId id="316" r:id="rId53"/>
    <p:sldId id="317" r:id="rId54"/>
    <p:sldId id="318" r:id="rId55"/>
    <p:sldId id="319" r:id="rId56"/>
    <p:sldId id="320" r:id="rId57"/>
    <p:sldId id="322" r:id="rId58"/>
    <p:sldId id="321" r:id="rId59"/>
    <p:sldId id="323" r:id="rId60"/>
    <p:sldId id="324" r:id="rId61"/>
    <p:sldId id="325" r:id="rId62"/>
    <p:sldId id="327" r:id="rId63"/>
    <p:sldId id="328" r:id="rId64"/>
    <p:sldId id="329" r:id="rId65"/>
    <p:sldId id="326" r:id="rId66"/>
    <p:sldId id="330" r:id="rId67"/>
    <p:sldId id="331" r:id="rId68"/>
    <p:sldId id="333" r:id="rId69"/>
    <p:sldId id="332" r:id="rId70"/>
    <p:sldId id="264" r:id="rId71"/>
  </p:sldIdLst>
  <p:sldSz cx="9144000" cy="5143500" type="screen16x9"/>
  <p:notesSz cx="6858000" cy="9144000"/>
  <p:embeddedFontLst>
    <p:embeddedFont>
      <p:font typeface="Proxima Nova" panose="02000506030000020004" pitchFamily="2" charset="0"/>
      <p:regular r:id="rId73"/>
      <p:bold r:id="rId74"/>
      <p:italic r:id="rId75"/>
      <p:boldItalic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43"/>
  </p:normalViewPr>
  <p:slideViewPr>
    <p:cSldViewPr snapToGrid="0" snapToObjects="1">
      <p:cViewPr varScale="1">
        <p:scale>
          <a:sx n="154" d="100"/>
          <a:sy n="154" d="100"/>
        </p:scale>
        <p:origin x="200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font" Target="fonts/font2.fntdata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1.fntdata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4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png>
</file>

<file path=ppt/media/image25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1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26043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392580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61568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9273764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041792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47599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1870209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5814119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4985739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14892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1143093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9313245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8602215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8289624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3356204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8225729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4213603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0378865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807104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98985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2197761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0621139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77083368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7137819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1579940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9467193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688094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70784671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8497031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2344991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048788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1211306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8827151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74909229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64308472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91148096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80880303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44725151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97075207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21879085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18280256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871994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08007167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54104294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10743433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2366712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21887152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5934011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36935079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11749576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87012507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62502817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411522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61888878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833700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96158521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8599339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92838276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87652556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40640096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02407039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23052964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97969202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40712504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7028254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2598054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904795b5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g42904795b5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275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51547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tiff"/><Relationship Id="rId3" Type="http://schemas.openxmlformats.org/officeDocument/2006/relationships/image" Target="../media/image17.tiff"/><Relationship Id="rId7" Type="http://schemas.openxmlformats.org/officeDocument/2006/relationships/image" Target="../media/image21.tif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tiff"/><Relationship Id="rId3" Type="http://schemas.openxmlformats.org/officeDocument/2006/relationships/image" Target="../media/image17.tiff"/><Relationship Id="rId7" Type="http://schemas.openxmlformats.org/officeDocument/2006/relationships/image" Target="../media/image21.tif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tiff"/><Relationship Id="rId4" Type="http://schemas.openxmlformats.org/officeDocument/2006/relationships/image" Target="../media/image18.tif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t.ly/2zueMbJ" TargetMode="Externa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2904350" y="1790700"/>
            <a:ext cx="5033400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" sz="5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Proxima Nova"/>
              <a:buNone/>
            </a:pPr>
            <a:r>
              <a:rPr lang="en" sz="50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TO </a:t>
            </a:r>
            <a:r>
              <a:rPr lang="en" sz="5000" b="0" i="0" u="none" strike="noStrike" cap="none" dirty="0">
                <a:solidFill>
                  <a:srgbClr val="3A9ED9"/>
                </a:solidFill>
                <a:latin typeface="Proxima Nova"/>
                <a:ea typeface="Proxima Nova"/>
                <a:cs typeface="Proxima Nova"/>
                <a:sym typeface="Proxima Nova"/>
              </a:rPr>
              <a:t>HADOOP</a:t>
            </a:r>
            <a:endParaRPr dirty="0"/>
          </a:p>
        </p:txBody>
      </p:sp>
      <p:pic>
        <p:nvPicPr>
          <p:cNvPr id="62" name="Google Shape;62;p14" descr="meti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6274" y="1521487"/>
            <a:ext cx="1312850" cy="21005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4"/>
          <p:cNvCxnSpPr/>
          <p:nvPr/>
        </p:nvCxnSpPr>
        <p:spPr>
          <a:xfrm>
            <a:off x="2856050" y="3622000"/>
            <a:ext cx="5175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14"/>
          <p:cNvCxnSpPr/>
          <p:nvPr/>
        </p:nvCxnSpPr>
        <p:spPr>
          <a:xfrm>
            <a:off x="2856050" y="1521475"/>
            <a:ext cx="5175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F14818F-F6BF-4748-ADD3-5C66D4E8EE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9752" b="65298"/>
          <a:stretch/>
        </p:blipFill>
        <p:spPr>
          <a:xfrm>
            <a:off x="1264257" y="1526817"/>
            <a:ext cx="2576223" cy="12163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87BBEB-8B07-AB40-8284-A6CCDE870C90}"/>
              </a:ext>
            </a:extLst>
          </p:cNvPr>
          <p:cNvSpPr txBox="1"/>
          <p:nvPr/>
        </p:nvSpPr>
        <p:spPr>
          <a:xfrm>
            <a:off x="691763" y="451561"/>
            <a:ext cx="7641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We need a system that can handle all of this.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8DB075-E874-D440-AB54-6702C9E8609A}"/>
              </a:ext>
            </a:extLst>
          </p:cNvPr>
          <p:cNvSpPr/>
          <p:nvPr/>
        </p:nvSpPr>
        <p:spPr>
          <a:xfrm>
            <a:off x="1311965" y="1526816"/>
            <a:ext cx="2615979" cy="121638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4CAEB0-48D2-2248-8650-C0BB485BBD9C}"/>
              </a:ext>
            </a:extLst>
          </p:cNvPr>
          <p:cNvSpPr/>
          <p:nvPr/>
        </p:nvSpPr>
        <p:spPr>
          <a:xfrm>
            <a:off x="1311965" y="1210089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HDFS1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30C905-DAC0-F144-8ECC-2B1ACA50F3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40" t="600" r="29876" b="64698"/>
          <a:stretch/>
        </p:blipFill>
        <p:spPr>
          <a:xfrm>
            <a:off x="4619709" y="1534767"/>
            <a:ext cx="2418520" cy="12163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8FD0B99-7DA3-1A4E-B029-7902A05CF087}"/>
              </a:ext>
            </a:extLst>
          </p:cNvPr>
          <p:cNvSpPr/>
          <p:nvPr/>
        </p:nvSpPr>
        <p:spPr>
          <a:xfrm>
            <a:off x="4493812" y="1526815"/>
            <a:ext cx="2615979" cy="121638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C4361BD-AEDD-964E-B44C-BBEC31BE615A}"/>
              </a:ext>
            </a:extLst>
          </p:cNvPr>
          <p:cNvSpPr/>
          <p:nvPr/>
        </p:nvSpPr>
        <p:spPr>
          <a:xfrm>
            <a:off x="4493812" y="1210088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HDFS2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BB644F-B2D9-554E-A30F-0A63467072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" t="49409" r="59503" b="19249"/>
          <a:stretch/>
        </p:blipFill>
        <p:spPr>
          <a:xfrm>
            <a:off x="1327866" y="3442916"/>
            <a:ext cx="2496711" cy="109860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85D10A-1919-8242-9C84-4822A1AA326F}"/>
              </a:ext>
            </a:extLst>
          </p:cNvPr>
          <p:cNvSpPr/>
          <p:nvPr/>
        </p:nvSpPr>
        <p:spPr>
          <a:xfrm>
            <a:off x="1311965" y="3356941"/>
            <a:ext cx="2615979" cy="121638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14ABA1-D61A-854A-98E0-CF65D85E266A}"/>
              </a:ext>
            </a:extLst>
          </p:cNvPr>
          <p:cNvSpPr/>
          <p:nvPr/>
        </p:nvSpPr>
        <p:spPr>
          <a:xfrm>
            <a:off x="1311965" y="3040214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HDFS3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7430327-996C-F243-893D-744773C87B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104" t="56496" r="1366" b="10780"/>
          <a:stretch/>
        </p:blipFill>
        <p:spPr>
          <a:xfrm>
            <a:off x="4587901" y="3426295"/>
            <a:ext cx="2466230" cy="114703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F909548-569D-1B41-AF5D-63175B0C2CFA}"/>
              </a:ext>
            </a:extLst>
          </p:cNvPr>
          <p:cNvSpPr/>
          <p:nvPr/>
        </p:nvSpPr>
        <p:spPr>
          <a:xfrm>
            <a:off x="4493812" y="3356940"/>
            <a:ext cx="2615979" cy="121638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074E9F1-B943-1B47-8EB4-DD7C9B8C2BFC}"/>
              </a:ext>
            </a:extLst>
          </p:cNvPr>
          <p:cNvSpPr/>
          <p:nvPr/>
        </p:nvSpPr>
        <p:spPr>
          <a:xfrm>
            <a:off x="4493812" y="3040213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HDFS4</a:t>
            </a:r>
          </a:p>
        </p:txBody>
      </p:sp>
    </p:spTree>
    <p:extLst>
      <p:ext uri="{BB962C8B-B14F-4D97-AF65-F5344CB8AC3E}">
        <p14:creationId xmlns:p14="http://schemas.microsoft.com/office/powerpoint/2010/main" val="2224229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HDFS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HDFS chunks data into smaller blocks (128 MB default), and distributes those blocks across a cluster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It’s designed to work on “commodity” (read: old, unreliable) hardware. So it automatically creates backups of the data across the cluster.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It does this by using two types of “nodes” in the cluster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450888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7C93618-FA4F-1641-A3E8-7EC30F5FFFA9}"/>
              </a:ext>
            </a:extLst>
          </p:cNvPr>
          <p:cNvSpPr/>
          <p:nvPr/>
        </p:nvSpPr>
        <p:spPr>
          <a:xfrm>
            <a:off x="5161722" y="508881"/>
            <a:ext cx="2647785" cy="152665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Data Node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A31622D-B9AA-D347-BD50-DE95291829FE}"/>
              </a:ext>
            </a:extLst>
          </p:cNvPr>
          <p:cNvSpPr/>
          <p:nvPr/>
        </p:nvSpPr>
        <p:spPr>
          <a:xfrm>
            <a:off x="954157" y="516830"/>
            <a:ext cx="2647785" cy="15266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Name Node</a:t>
            </a:r>
          </a:p>
        </p:txBody>
      </p:sp>
    </p:spTree>
    <p:extLst>
      <p:ext uri="{BB962C8B-B14F-4D97-AF65-F5344CB8AC3E}">
        <p14:creationId xmlns:p14="http://schemas.microsoft.com/office/powerpoint/2010/main" val="1015393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C5A091D-385F-AB47-A347-6754EC65B028}"/>
              </a:ext>
            </a:extLst>
          </p:cNvPr>
          <p:cNvSpPr/>
          <p:nvPr/>
        </p:nvSpPr>
        <p:spPr>
          <a:xfrm>
            <a:off x="954157" y="516830"/>
            <a:ext cx="2647785" cy="15266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Name Node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7C93618-FA4F-1641-A3E8-7EC30F5FFFA9}"/>
              </a:ext>
            </a:extLst>
          </p:cNvPr>
          <p:cNvSpPr/>
          <p:nvPr/>
        </p:nvSpPr>
        <p:spPr>
          <a:xfrm>
            <a:off x="5161722" y="508881"/>
            <a:ext cx="2647785" cy="152665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Data Node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B2BA87-BC07-AB4D-AEAD-DC5D22E73A91}"/>
              </a:ext>
            </a:extLst>
          </p:cNvPr>
          <p:cNvSpPr txBox="1"/>
          <p:nvPr/>
        </p:nvSpPr>
        <p:spPr>
          <a:xfrm>
            <a:off x="787179" y="2600074"/>
            <a:ext cx="36178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Controls where the data lives.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Processes requests to add and find data on the cluster.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Stores metadata like permissions, disk space, data access information.</a:t>
            </a:r>
          </a:p>
        </p:txBody>
      </p:sp>
    </p:spTree>
    <p:extLst>
      <p:ext uri="{BB962C8B-B14F-4D97-AF65-F5344CB8AC3E}">
        <p14:creationId xmlns:p14="http://schemas.microsoft.com/office/powerpoint/2010/main" val="3496001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7C93618-FA4F-1641-A3E8-7EC30F5FFFA9}"/>
              </a:ext>
            </a:extLst>
          </p:cNvPr>
          <p:cNvSpPr/>
          <p:nvPr/>
        </p:nvSpPr>
        <p:spPr>
          <a:xfrm>
            <a:off x="5161722" y="508881"/>
            <a:ext cx="2647785" cy="152665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Data Node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4379B2-36CB-3A4B-B471-3BD43A8C3DFB}"/>
              </a:ext>
            </a:extLst>
          </p:cNvPr>
          <p:cNvSpPr txBox="1"/>
          <p:nvPr/>
        </p:nvSpPr>
        <p:spPr>
          <a:xfrm>
            <a:off x="5161722" y="2592125"/>
            <a:ext cx="36178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Stores data.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Listens to the </a:t>
            </a:r>
            <a:r>
              <a:rPr lang="en-US" sz="1800" dirty="0" err="1">
                <a:solidFill>
                  <a:schemeClr val="bg1"/>
                </a:solidFill>
              </a:rPr>
              <a:t>NameNode</a:t>
            </a:r>
            <a:r>
              <a:rPr lang="en-US" sz="1800" dirty="0">
                <a:solidFill>
                  <a:schemeClr val="bg1"/>
                </a:solidFill>
              </a:rPr>
              <a:t> for commands and requests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Stores block-data information (like verification pieces)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156B085-C880-E842-9042-BD201E8E546F}"/>
              </a:ext>
            </a:extLst>
          </p:cNvPr>
          <p:cNvSpPr/>
          <p:nvPr/>
        </p:nvSpPr>
        <p:spPr>
          <a:xfrm>
            <a:off x="954157" y="516830"/>
            <a:ext cx="2647785" cy="15266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Name Node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AC35C0-5ACA-F943-88EF-903A67A77656}"/>
              </a:ext>
            </a:extLst>
          </p:cNvPr>
          <p:cNvSpPr txBox="1"/>
          <p:nvPr/>
        </p:nvSpPr>
        <p:spPr>
          <a:xfrm>
            <a:off x="787179" y="2600074"/>
            <a:ext cx="36178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Controls where the data lives.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Processes requests to add and find data on the cluster.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Stores metadata like permissions, disk space, data access information.</a:t>
            </a:r>
          </a:p>
        </p:txBody>
      </p:sp>
    </p:spTree>
    <p:extLst>
      <p:ext uri="{BB962C8B-B14F-4D97-AF65-F5344CB8AC3E}">
        <p14:creationId xmlns:p14="http://schemas.microsoft.com/office/powerpoint/2010/main" val="2999329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0;p15">
            <a:extLst>
              <a:ext uri="{FF2B5EF4-FFF2-40B4-BE49-F238E27FC236}">
                <a16:creationId xmlns:a16="http://schemas.microsoft.com/office/drawing/2014/main" id="{21BD39BB-E340-0941-8B84-277478F4D7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7603" y="1553429"/>
            <a:ext cx="8520600" cy="1802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5400" b="1" i="0" u="none" strike="noStrike" cap="none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  <a:t>LET’S ‘BUILD’ A CLUSTER TO SEE IT ALL IN ACTION</a:t>
            </a:r>
            <a:endParaRPr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053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DBE4583-1552-BA46-9CCD-E2EAB9E0D4D2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5EB2C13-98A6-B44F-93C9-CEE77650ADAF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F9409D5-C843-BE49-8423-68D004EF6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B3D59F5A-B4A7-3A48-B67D-02EB17AAF013}"/>
              </a:ext>
            </a:extLst>
          </p:cNvPr>
          <p:cNvSpPr/>
          <p:nvPr/>
        </p:nvSpPr>
        <p:spPr>
          <a:xfrm>
            <a:off x="1932167" y="206733"/>
            <a:ext cx="1661822" cy="1065475"/>
          </a:xfrm>
          <a:prstGeom prst="wedgeRoundRectCallout">
            <a:avLst>
              <a:gd name="adj1" fmla="val -61503"/>
              <a:gd name="adj2" fmla="val 73694"/>
              <a:gd name="adj3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I’d like a cluster please!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FD44600-6DAE-EA4E-9162-4D52B04223EF}"/>
              </a:ext>
            </a:extLst>
          </p:cNvPr>
          <p:cNvSpPr/>
          <p:nvPr/>
        </p:nvSpPr>
        <p:spPr>
          <a:xfrm>
            <a:off x="4170182" y="136165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CB8617E-EA03-2742-872D-C7E72D3E31B3}"/>
              </a:ext>
            </a:extLst>
          </p:cNvPr>
          <p:cNvSpPr/>
          <p:nvPr/>
        </p:nvSpPr>
        <p:spPr>
          <a:xfrm>
            <a:off x="3217350" y="2587484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AB29CC3-C331-F641-AC05-709BD0928A8D}"/>
              </a:ext>
            </a:extLst>
          </p:cNvPr>
          <p:cNvSpPr/>
          <p:nvPr/>
        </p:nvSpPr>
        <p:spPr>
          <a:xfrm>
            <a:off x="5690206" y="200703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B3F9DC9-7657-B74F-B8AA-762BFABE757F}"/>
              </a:ext>
            </a:extLst>
          </p:cNvPr>
          <p:cNvSpPr/>
          <p:nvPr/>
        </p:nvSpPr>
        <p:spPr>
          <a:xfrm>
            <a:off x="5451667" y="23456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1CB1696-2526-8B43-8A02-E5320B91A55B}"/>
              </a:ext>
            </a:extLst>
          </p:cNvPr>
          <p:cNvSpPr/>
          <p:nvPr/>
        </p:nvSpPr>
        <p:spPr>
          <a:xfrm>
            <a:off x="6755681" y="3580737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4823514" y="3274606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9209903-4AA0-BB4F-9E79-32A1F8D3A7D9}"/>
              </a:ext>
            </a:extLst>
          </p:cNvPr>
          <p:cNvSpPr/>
          <p:nvPr/>
        </p:nvSpPr>
        <p:spPr>
          <a:xfrm>
            <a:off x="7709837" y="73947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</p:spTree>
    <p:extLst>
      <p:ext uri="{BB962C8B-B14F-4D97-AF65-F5344CB8AC3E}">
        <p14:creationId xmlns:p14="http://schemas.microsoft.com/office/powerpoint/2010/main" val="502076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DBE4583-1552-BA46-9CCD-E2EAB9E0D4D2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5EB2C13-98A6-B44F-93C9-CEE77650ADAF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F9409D5-C843-BE49-8423-68D004EF6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FD44600-6DAE-EA4E-9162-4D52B04223EF}"/>
              </a:ext>
            </a:extLst>
          </p:cNvPr>
          <p:cNvSpPr/>
          <p:nvPr/>
        </p:nvSpPr>
        <p:spPr>
          <a:xfrm>
            <a:off x="4170182" y="136165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AB29CC3-C331-F641-AC05-709BD0928A8D}"/>
              </a:ext>
            </a:extLst>
          </p:cNvPr>
          <p:cNvSpPr/>
          <p:nvPr/>
        </p:nvSpPr>
        <p:spPr>
          <a:xfrm>
            <a:off x="5690206" y="200703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B3F9DC9-7657-B74F-B8AA-762BFABE757F}"/>
              </a:ext>
            </a:extLst>
          </p:cNvPr>
          <p:cNvSpPr/>
          <p:nvPr/>
        </p:nvSpPr>
        <p:spPr>
          <a:xfrm>
            <a:off x="5451667" y="23456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1CB1696-2526-8B43-8A02-E5320B91A55B}"/>
              </a:ext>
            </a:extLst>
          </p:cNvPr>
          <p:cNvSpPr/>
          <p:nvPr/>
        </p:nvSpPr>
        <p:spPr>
          <a:xfrm>
            <a:off x="6755681" y="3580737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4823514" y="3274606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9209903-4AA0-BB4F-9E79-32A1F8D3A7D9}"/>
              </a:ext>
            </a:extLst>
          </p:cNvPr>
          <p:cNvSpPr/>
          <p:nvPr/>
        </p:nvSpPr>
        <p:spPr>
          <a:xfrm>
            <a:off x="7709837" y="73947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20AEC2-3E7D-AA4D-88B7-738239870DAF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67337D-CCB3-8843-88A2-C4E66641F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744" y="2184612"/>
            <a:ext cx="1494845" cy="731174"/>
          </a:xfrm>
          <a:prstGeom prst="rect">
            <a:avLst/>
          </a:prstGeom>
        </p:spPr>
      </p:pic>
      <p:sp>
        <p:nvSpPr>
          <p:cNvPr id="18" name="Rounded Rectangular Callout 17">
            <a:extLst>
              <a:ext uri="{FF2B5EF4-FFF2-40B4-BE49-F238E27FC236}">
                <a16:creationId xmlns:a16="http://schemas.microsoft.com/office/drawing/2014/main" id="{FD8B0A3F-98BA-CA47-8680-99EE32BA137B}"/>
              </a:ext>
            </a:extLst>
          </p:cNvPr>
          <p:cNvSpPr/>
          <p:nvPr/>
        </p:nvSpPr>
        <p:spPr>
          <a:xfrm>
            <a:off x="1932167" y="206733"/>
            <a:ext cx="1661822" cy="1065475"/>
          </a:xfrm>
          <a:prstGeom prst="wedgeRoundRectCallout">
            <a:avLst>
              <a:gd name="adj1" fmla="val -61503"/>
              <a:gd name="adj2" fmla="val 73694"/>
              <a:gd name="adj3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I’d like a cluster please!</a:t>
            </a:r>
          </a:p>
        </p:txBody>
      </p:sp>
    </p:spTree>
    <p:extLst>
      <p:ext uri="{BB962C8B-B14F-4D97-AF65-F5344CB8AC3E}">
        <p14:creationId xmlns:p14="http://schemas.microsoft.com/office/powerpoint/2010/main" val="3161117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DBE4583-1552-BA46-9CCD-E2EAB9E0D4D2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5EB2C13-98A6-B44F-93C9-CEE77650ADAF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F9409D5-C843-BE49-8423-68D004EF6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FD44600-6DAE-EA4E-9162-4D52B04223EF}"/>
              </a:ext>
            </a:extLst>
          </p:cNvPr>
          <p:cNvSpPr/>
          <p:nvPr/>
        </p:nvSpPr>
        <p:spPr>
          <a:xfrm>
            <a:off x="4170182" y="136165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AB29CC3-C331-F641-AC05-709BD0928A8D}"/>
              </a:ext>
            </a:extLst>
          </p:cNvPr>
          <p:cNvSpPr/>
          <p:nvPr/>
        </p:nvSpPr>
        <p:spPr>
          <a:xfrm>
            <a:off x="5690206" y="200703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B3F9DC9-7657-B74F-B8AA-762BFABE757F}"/>
              </a:ext>
            </a:extLst>
          </p:cNvPr>
          <p:cNvSpPr/>
          <p:nvPr/>
        </p:nvSpPr>
        <p:spPr>
          <a:xfrm>
            <a:off x="5451667" y="23456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1CB1696-2526-8B43-8A02-E5320B91A55B}"/>
              </a:ext>
            </a:extLst>
          </p:cNvPr>
          <p:cNvSpPr/>
          <p:nvPr/>
        </p:nvSpPr>
        <p:spPr>
          <a:xfrm>
            <a:off x="6755681" y="3580737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4823514" y="3274606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9209903-4AA0-BB4F-9E79-32A1F8D3A7D9}"/>
              </a:ext>
            </a:extLst>
          </p:cNvPr>
          <p:cNvSpPr/>
          <p:nvPr/>
        </p:nvSpPr>
        <p:spPr>
          <a:xfrm>
            <a:off x="7709837" y="73947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071C73-B9E0-E94F-821C-26F59FE8C2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037" y="2180726"/>
            <a:ext cx="2679214" cy="662443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16D3288-0E05-0C43-8C5E-5E63F59F02D6}"/>
              </a:ext>
            </a:extLst>
          </p:cNvPr>
          <p:cNvCxnSpPr/>
          <p:nvPr/>
        </p:nvCxnSpPr>
        <p:spPr>
          <a:xfrm>
            <a:off x="1804946" y="3210999"/>
            <a:ext cx="2937729" cy="5049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6472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DBE4583-1552-BA46-9CCD-E2EAB9E0D4D2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5EB2C13-98A6-B44F-93C9-CEE77650ADAF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F9409D5-C843-BE49-8423-68D004EF6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FD44600-6DAE-EA4E-9162-4D52B04223EF}"/>
              </a:ext>
            </a:extLst>
          </p:cNvPr>
          <p:cNvSpPr/>
          <p:nvPr/>
        </p:nvSpPr>
        <p:spPr>
          <a:xfrm>
            <a:off x="4170182" y="136165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AB29CC3-C331-F641-AC05-709BD0928A8D}"/>
              </a:ext>
            </a:extLst>
          </p:cNvPr>
          <p:cNvSpPr/>
          <p:nvPr/>
        </p:nvSpPr>
        <p:spPr>
          <a:xfrm>
            <a:off x="5690206" y="200703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B3F9DC9-7657-B74F-B8AA-762BFABE757F}"/>
              </a:ext>
            </a:extLst>
          </p:cNvPr>
          <p:cNvSpPr/>
          <p:nvPr/>
        </p:nvSpPr>
        <p:spPr>
          <a:xfrm>
            <a:off x="5451667" y="23456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1CB1696-2526-8B43-8A02-E5320B91A55B}"/>
              </a:ext>
            </a:extLst>
          </p:cNvPr>
          <p:cNvSpPr/>
          <p:nvPr/>
        </p:nvSpPr>
        <p:spPr>
          <a:xfrm>
            <a:off x="6755681" y="3580737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4823514" y="3274606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9209903-4AA0-BB4F-9E79-32A1F8D3A7D9}"/>
              </a:ext>
            </a:extLst>
          </p:cNvPr>
          <p:cNvSpPr/>
          <p:nvPr/>
        </p:nvSpPr>
        <p:spPr>
          <a:xfrm>
            <a:off x="7709837" y="73947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16D3288-0E05-0C43-8C5E-5E63F59F02D6}"/>
              </a:ext>
            </a:extLst>
          </p:cNvPr>
          <p:cNvCxnSpPr/>
          <p:nvPr/>
        </p:nvCxnSpPr>
        <p:spPr>
          <a:xfrm>
            <a:off x="1804946" y="3210999"/>
            <a:ext cx="2937729" cy="5049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0FA6FB5-740C-3047-9519-D4ED7B06F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5676" y="2757771"/>
            <a:ext cx="894816" cy="78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73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Hadoop?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A system for processing big data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 framework for storing and organizing large scale data 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DBE4583-1552-BA46-9CCD-E2EAB9E0D4D2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5EB2C13-98A6-B44F-93C9-CEE77650ADAF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F9409D5-C843-BE49-8423-68D004EF6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FD44600-6DAE-EA4E-9162-4D52B04223EF}"/>
              </a:ext>
            </a:extLst>
          </p:cNvPr>
          <p:cNvSpPr/>
          <p:nvPr/>
        </p:nvSpPr>
        <p:spPr>
          <a:xfrm>
            <a:off x="4170182" y="136165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AB29CC3-C331-F641-AC05-709BD0928A8D}"/>
              </a:ext>
            </a:extLst>
          </p:cNvPr>
          <p:cNvSpPr/>
          <p:nvPr/>
        </p:nvSpPr>
        <p:spPr>
          <a:xfrm>
            <a:off x="5690206" y="200703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B3F9DC9-7657-B74F-B8AA-762BFABE757F}"/>
              </a:ext>
            </a:extLst>
          </p:cNvPr>
          <p:cNvSpPr/>
          <p:nvPr/>
        </p:nvSpPr>
        <p:spPr>
          <a:xfrm>
            <a:off x="5451667" y="23456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1CB1696-2526-8B43-8A02-E5320B91A55B}"/>
              </a:ext>
            </a:extLst>
          </p:cNvPr>
          <p:cNvSpPr/>
          <p:nvPr/>
        </p:nvSpPr>
        <p:spPr>
          <a:xfrm>
            <a:off x="6755681" y="3580737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2701317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9209903-4AA0-BB4F-9E79-32A1F8D3A7D9}"/>
              </a:ext>
            </a:extLst>
          </p:cNvPr>
          <p:cNvSpPr/>
          <p:nvPr/>
        </p:nvSpPr>
        <p:spPr>
          <a:xfrm>
            <a:off x="7709837" y="73947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6C6058-CAE7-4F47-A6F3-A6696EDF6E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446" y="2193952"/>
            <a:ext cx="2480364" cy="63599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1557129" y="3210999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7571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DBE4583-1552-BA46-9CCD-E2EAB9E0D4D2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5EB2C13-98A6-B44F-93C9-CEE77650ADAF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F9409D5-C843-BE49-8423-68D004EF6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FD44600-6DAE-EA4E-9162-4D52B04223EF}"/>
              </a:ext>
            </a:extLst>
          </p:cNvPr>
          <p:cNvSpPr/>
          <p:nvPr/>
        </p:nvSpPr>
        <p:spPr>
          <a:xfrm>
            <a:off x="4170182" y="136165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AB29CC3-C331-F641-AC05-709BD0928A8D}"/>
              </a:ext>
            </a:extLst>
          </p:cNvPr>
          <p:cNvSpPr/>
          <p:nvPr/>
        </p:nvSpPr>
        <p:spPr>
          <a:xfrm>
            <a:off x="5690206" y="2007038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B3F9DC9-7657-B74F-B8AA-762BFABE757F}"/>
              </a:ext>
            </a:extLst>
          </p:cNvPr>
          <p:cNvSpPr/>
          <p:nvPr/>
        </p:nvSpPr>
        <p:spPr>
          <a:xfrm>
            <a:off x="5451667" y="23456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1CB1696-2526-8B43-8A02-E5320B91A55B}"/>
              </a:ext>
            </a:extLst>
          </p:cNvPr>
          <p:cNvSpPr/>
          <p:nvPr/>
        </p:nvSpPr>
        <p:spPr>
          <a:xfrm>
            <a:off x="6755681" y="3580737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2701317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9209903-4AA0-BB4F-9E79-32A1F8D3A7D9}"/>
              </a:ext>
            </a:extLst>
          </p:cNvPr>
          <p:cNvSpPr/>
          <p:nvPr/>
        </p:nvSpPr>
        <p:spPr>
          <a:xfrm>
            <a:off x="7709837" y="739470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1557129" y="3210999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3BA21B84-C192-6649-A802-660EE18D1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037" y="2180726"/>
            <a:ext cx="2679214" cy="662443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A3BFBE1-8563-DD4D-9234-ED71593A540C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1557129" y="3095624"/>
            <a:ext cx="5198552" cy="99002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73749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DBE4583-1552-BA46-9CCD-E2EAB9E0D4D2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5EB2C13-98A6-B44F-93C9-CEE77650ADAF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F9409D5-C843-BE49-8423-68D004EF6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B3F9DC9-7657-B74F-B8AA-762BFABE757F}"/>
              </a:ext>
            </a:extLst>
          </p:cNvPr>
          <p:cNvSpPr/>
          <p:nvPr/>
        </p:nvSpPr>
        <p:spPr>
          <a:xfrm>
            <a:off x="6962415" y="675202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1557129" y="3210999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4295004" y="70899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4306681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556331" y="2709077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1557129" y="3210999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1557129" y="1213904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2701317" y="2204167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2701317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2701317" y="692425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1557129" y="1197335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7272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DBE4583-1552-BA46-9CCD-E2EAB9E0D4D2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5EB2C13-98A6-B44F-93C9-CEE77650ADAF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F9409D5-C843-BE49-8423-68D004EF6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1557129" y="3210999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4295004" y="70899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4306681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556331" y="2709077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1557129" y="3210999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1557129" y="1213904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2701317" y="2204167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2701317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2701317" y="692425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1557129" y="1197335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7231A5B0-FFAC-4A42-ADA5-4A1BF0B91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45" y="2031574"/>
            <a:ext cx="2158391" cy="708961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B3697D09-9380-0746-8878-9E9C85786FAF}"/>
              </a:ext>
            </a:extLst>
          </p:cNvPr>
          <p:cNvSpPr/>
          <p:nvPr/>
        </p:nvSpPr>
        <p:spPr>
          <a:xfrm>
            <a:off x="6962415" y="675202"/>
            <a:ext cx="1144986" cy="100982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Node</a:t>
            </a:r>
          </a:p>
        </p:txBody>
      </p:sp>
    </p:spTree>
    <p:extLst>
      <p:ext uri="{BB962C8B-B14F-4D97-AF65-F5344CB8AC3E}">
        <p14:creationId xmlns:p14="http://schemas.microsoft.com/office/powerpoint/2010/main" val="1646100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DBE4583-1552-BA46-9CCD-E2EAB9E0D4D2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5EB2C13-98A6-B44F-93C9-CEE77650ADAF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F9409D5-C843-BE49-8423-68D004EF6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412143" y="2706089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1557129" y="3210999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4295004" y="70899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4306681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556331" y="2709077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1557129" y="3210999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1557129" y="1213904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2701317" y="2204167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2701317" y="371590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2701317" y="692425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1557129" y="1197335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411345" y="3968364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983838" y="3715909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914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C74433E-D7D3-774C-8117-4F4255840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860" y="1321334"/>
            <a:ext cx="2565400" cy="114300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83321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B7115160-E0F9-7C40-AE9D-749649343D70}"/>
              </a:ext>
            </a:extLst>
          </p:cNvPr>
          <p:cNvSpPr/>
          <p:nvPr/>
        </p:nvSpPr>
        <p:spPr>
          <a:xfrm>
            <a:off x="1932167" y="206733"/>
            <a:ext cx="1661822" cy="1065475"/>
          </a:xfrm>
          <a:prstGeom prst="wedgeRoundRectCallout">
            <a:avLst>
              <a:gd name="adj1" fmla="val -61503"/>
              <a:gd name="adj2" fmla="val 73694"/>
              <a:gd name="adj3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Add this data to the cluster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676784" y="3000919"/>
            <a:ext cx="852361" cy="813289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689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B7115160-E0F9-7C40-AE9D-749649343D70}"/>
              </a:ext>
            </a:extLst>
          </p:cNvPr>
          <p:cNvSpPr/>
          <p:nvPr/>
        </p:nvSpPr>
        <p:spPr>
          <a:xfrm>
            <a:off x="1932167" y="206733"/>
            <a:ext cx="1661822" cy="1065475"/>
          </a:xfrm>
          <a:prstGeom prst="wedgeRoundRectCallout">
            <a:avLst>
              <a:gd name="adj1" fmla="val -61503"/>
              <a:gd name="adj2" fmla="val 73694"/>
              <a:gd name="adj3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Add this data to the cluster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B99BA0F-74B5-FA4F-89F6-D1496172610B}"/>
              </a:ext>
            </a:extLst>
          </p:cNvPr>
          <p:cNvSpPr txBox="1"/>
          <p:nvPr/>
        </p:nvSpPr>
        <p:spPr>
          <a:xfrm>
            <a:off x="404284" y="2651693"/>
            <a:ext cx="25943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system chunks the data, moves those chunks to data nodes, and then makes sure the data is backed up across many nodes.</a:t>
            </a:r>
          </a:p>
        </p:txBody>
      </p:sp>
    </p:spTree>
    <p:extLst>
      <p:ext uri="{BB962C8B-B14F-4D97-AF65-F5344CB8AC3E}">
        <p14:creationId xmlns:p14="http://schemas.microsoft.com/office/powerpoint/2010/main" val="13590133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676784" y="3000919"/>
            <a:ext cx="852361" cy="813289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C81CB6-ED13-0645-B272-5C3D6E1E0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2835" y="1524663"/>
            <a:ext cx="3197577" cy="86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4764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676784" y="30009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C81CB6-ED13-0645-B272-5C3D6E1E0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2835" y="1524663"/>
            <a:ext cx="3197577" cy="86421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4037EEB-96D4-A449-BCEC-756A1C7C53F1}"/>
              </a:ext>
            </a:extLst>
          </p:cNvPr>
          <p:cNvSpPr/>
          <p:nvPr/>
        </p:nvSpPr>
        <p:spPr>
          <a:xfrm>
            <a:off x="1105524" y="3000918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B17B62-04F0-2B46-B843-EBFFD2C9B20F}"/>
              </a:ext>
            </a:extLst>
          </p:cNvPr>
          <p:cNvSpPr/>
          <p:nvPr/>
        </p:nvSpPr>
        <p:spPr>
          <a:xfrm>
            <a:off x="676784" y="345669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5673CE-22E8-5C42-9F93-B715783CB6DF}"/>
              </a:ext>
            </a:extLst>
          </p:cNvPr>
          <p:cNvSpPr/>
          <p:nvPr/>
        </p:nvSpPr>
        <p:spPr>
          <a:xfrm>
            <a:off x="1105524" y="345669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537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Hadoop?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MapReduce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HDFS: The Hadoop Distributed File System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0102878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037EEB-96D4-A449-BCEC-756A1C7C53F1}"/>
              </a:ext>
            </a:extLst>
          </p:cNvPr>
          <p:cNvSpPr/>
          <p:nvPr/>
        </p:nvSpPr>
        <p:spPr>
          <a:xfrm>
            <a:off x="1105524" y="3000918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B17B62-04F0-2B46-B843-EBFFD2C9B20F}"/>
              </a:ext>
            </a:extLst>
          </p:cNvPr>
          <p:cNvSpPr/>
          <p:nvPr/>
        </p:nvSpPr>
        <p:spPr>
          <a:xfrm>
            <a:off x="676784" y="345669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5673CE-22E8-5C42-9F93-B715783CB6DF}"/>
              </a:ext>
            </a:extLst>
          </p:cNvPr>
          <p:cNvSpPr/>
          <p:nvPr/>
        </p:nvSpPr>
        <p:spPr>
          <a:xfrm>
            <a:off x="1105524" y="345669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3304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B17B62-04F0-2B46-B843-EBFFD2C9B20F}"/>
              </a:ext>
            </a:extLst>
          </p:cNvPr>
          <p:cNvSpPr/>
          <p:nvPr/>
        </p:nvSpPr>
        <p:spPr>
          <a:xfrm>
            <a:off x="676784" y="345669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5673CE-22E8-5C42-9F93-B715783CB6DF}"/>
              </a:ext>
            </a:extLst>
          </p:cNvPr>
          <p:cNvSpPr/>
          <p:nvPr/>
        </p:nvSpPr>
        <p:spPr>
          <a:xfrm>
            <a:off x="1105524" y="345669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429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B17B62-04F0-2B46-B843-EBFFD2C9B20F}"/>
              </a:ext>
            </a:extLst>
          </p:cNvPr>
          <p:cNvSpPr/>
          <p:nvPr/>
        </p:nvSpPr>
        <p:spPr>
          <a:xfrm>
            <a:off x="676784" y="345669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5673CE-22E8-5C42-9F93-B715783CB6DF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D5C8D89-8395-7446-A348-7000F7B72E02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258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B17B62-04F0-2B46-B843-EBFFD2C9B20F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5673CE-22E8-5C42-9F93-B715783CB6DF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D5C8D89-8395-7446-A348-7000F7B72E02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E4A15D-013B-2040-A35C-9CB6B37DD27A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F1B396-9D6C-A845-B31F-7D73C012D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6244" y="1622921"/>
            <a:ext cx="13716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0082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0;p15">
            <a:extLst>
              <a:ext uri="{FF2B5EF4-FFF2-40B4-BE49-F238E27FC236}">
                <a16:creationId xmlns:a16="http://schemas.microsoft.com/office/drawing/2014/main" id="{21BD39BB-E340-0941-8B84-277478F4D7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7603" y="1553429"/>
            <a:ext cx="8520600" cy="1802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5400" b="1" i="0" u="none" strike="noStrike" cap="none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  <a:t>WHAT IF WE WANT TO USE THE DATA?</a:t>
            </a:r>
            <a:endParaRPr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03434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B17B62-04F0-2B46-B843-EBFFD2C9B20F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5673CE-22E8-5C42-9F93-B715783CB6DF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D5C8D89-8395-7446-A348-7000F7B72E02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E4A15D-013B-2040-A35C-9CB6B37DD27A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ular Callout 39">
            <a:extLst>
              <a:ext uri="{FF2B5EF4-FFF2-40B4-BE49-F238E27FC236}">
                <a16:creationId xmlns:a16="http://schemas.microsoft.com/office/drawing/2014/main" id="{6D36A76E-FFA7-3E49-8DFE-7E5CABEEE706}"/>
              </a:ext>
            </a:extLst>
          </p:cNvPr>
          <p:cNvSpPr/>
          <p:nvPr/>
        </p:nvSpPr>
        <p:spPr>
          <a:xfrm>
            <a:off x="1932167" y="100406"/>
            <a:ext cx="1661822" cy="1203736"/>
          </a:xfrm>
          <a:prstGeom prst="wedgeRoundRectCallout">
            <a:avLst>
              <a:gd name="adj1" fmla="val -61503"/>
              <a:gd name="adj2" fmla="val 73694"/>
              <a:gd name="adj3" fmla="val 16667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I’d like section 1 of the data please.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CC73EB-1F57-384F-95EE-5536BCCCC5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281" y="1906493"/>
            <a:ext cx="2641321" cy="7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0255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  <a:solidFill>
            <a:schemeClr val="accent1">
              <a:alpha val="33000"/>
            </a:schemeClr>
          </a:solidFill>
          <a:ln>
            <a:solidFill>
              <a:schemeClr val="accent1">
                <a:shade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  <a:alpha val="35000"/>
            </a:schemeClr>
          </a:solidFill>
          <a:ln>
            <a:solidFill>
              <a:schemeClr val="accent4">
                <a:lumMod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  <a:alpha val="35000"/>
            </a:schemeClr>
          </a:solidFill>
          <a:ln>
            <a:solidFill>
              <a:schemeClr val="accent4">
                <a:lumMod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  <a:alpha val="35000"/>
            </a:schemeClr>
          </a:solidFill>
          <a:ln>
            <a:solidFill>
              <a:schemeClr val="accent4">
                <a:lumMod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  <a:alpha val="35000"/>
            </a:schemeClr>
          </a:solidFill>
          <a:ln>
            <a:solidFill>
              <a:schemeClr val="accent4">
                <a:lumMod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  <a:alpha val="35000"/>
            </a:schemeClr>
          </a:solidFill>
          <a:ln>
            <a:solidFill>
              <a:schemeClr val="accent4">
                <a:lumMod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17000"/>
            </a:schemeClr>
          </a:solidFill>
          <a:ln>
            <a:solidFill>
              <a:schemeClr val="accent1">
                <a:shade val="50000"/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B17B62-04F0-2B46-B843-EBFFD2C9B20F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5673CE-22E8-5C42-9F93-B715783CB6DF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D5C8D89-8395-7446-A348-7000F7B72E02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E4A15D-013B-2040-A35C-9CB6B37DD27A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F6FFC93-6683-AF47-9E27-D1D36C578BE1}"/>
              </a:ext>
            </a:extLst>
          </p:cNvPr>
          <p:cNvCxnSpPr/>
          <p:nvPr/>
        </p:nvCxnSpPr>
        <p:spPr>
          <a:xfrm flipV="1">
            <a:off x="1818167" y="677848"/>
            <a:ext cx="3913429" cy="59805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20DA441-271F-CA4D-A84E-BA9B0D3E87A2}"/>
              </a:ext>
            </a:extLst>
          </p:cNvPr>
          <p:cNvCxnSpPr>
            <a:cxnSpLocks/>
          </p:cNvCxnSpPr>
          <p:nvPr/>
        </p:nvCxnSpPr>
        <p:spPr>
          <a:xfrm>
            <a:off x="1818167" y="1275907"/>
            <a:ext cx="3913429" cy="238411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77CFB2E-0AC7-B345-B8D7-17F3359952F5}"/>
              </a:ext>
            </a:extLst>
          </p:cNvPr>
          <p:cNvSpPr txBox="1"/>
          <p:nvPr/>
        </p:nvSpPr>
        <p:spPr>
          <a:xfrm>
            <a:off x="3076728" y="546287"/>
            <a:ext cx="1578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ms</a:t>
            </a:r>
            <a:r>
              <a:rPr lang="en-US" dirty="0"/>
              <a:t> to server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C249DAC-C18D-6A4B-BA29-6464018933FD}"/>
              </a:ext>
            </a:extLst>
          </p:cNvPr>
          <p:cNvSpPr txBox="1"/>
          <p:nvPr/>
        </p:nvSpPr>
        <p:spPr>
          <a:xfrm>
            <a:off x="3076728" y="1796068"/>
            <a:ext cx="1578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 </a:t>
            </a:r>
            <a:r>
              <a:rPr lang="en-US" dirty="0" err="1"/>
              <a:t>ms</a:t>
            </a:r>
            <a:r>
              <a:rPr lang="en-US" dirty="0"/>
              <a:t> to server</a:t>
            </a:r>
          </a:p>
        </p:txBody>
      </p:sp>
    </p:spTree>
    <p:extLst>
      <p:ext uri="{BB962C8B-B14F-4D97-AF65-F5344CB8AC3E}">
        <p14:creationId xmlns:p14="http://schemas.microsoft.com/office/powerpoint/2010/main" val="17395120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B17B62-04F0-2B46-B843-EBFFD2C9B20F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5673CE-22E8-5C42-9F93-B715783CB6DF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D5C8D89-8395-7446-A348-7000F7B72E02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E4A15D-013B-2040-A35C-9CB6B37DD27A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F6FFC93-6683-AF47-9E27-D1D36C578BE1}"/>
              </a:ext>
            </a:extLst>
          </p:cNvPr>
          <p:cNvCxnSpPr>
            <a:cxnSpLocks/>
          </p:cNvCxnSpPr>
          <p:nvPr/>
        </p:nvCxnSpPr>
        <p:spPr>
          <a:xfrm flipH="1">
            <a:off x="1818167" y="677848"/>
            <a:ext cx="3913429" cy="59805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0A164551-AAEB-5F48-AC99-416B81105465}"/>
              </a:ext>
            </a:extLst>
          </p:cNvPr>
          <p:cNvSpPr/>
          <p:nvPr/>
        </p:nvSpPr>
        <p:spPr>
          <a:xfrm>
            <a:off x="1835655" y="702236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D4F89A-9159-754C-BD80-89BA80FFC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949" y="1732092"/>
            <a:ext cx="1817617" cy="82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973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HDFS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Redundancy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Central control for a user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Data management through chunking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7951523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Commodity Hardware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It’s cheaper to scale horizontally. Can always tie in more nodes from older hard drives, hard to get a 2,000,000 TB single drive.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Allows us to salvage old systems and make a new, better system.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Redu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ndancy makes us fault tolerant when old hardware dies.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70491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4CC102-3B85-474F-AFB4-5322D41A8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04045"/>
            <a:ext cx="8520599" cy="572699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F9E909-A590-834B-888D-F22FD3FA6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311495"/>
            <a:ext cx="8520599" cy="34164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D71440-8770-724B-998B-FF19A4916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825770"/>
            <a:ext cx="3200400" cy="3810000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069F6FBD-0251-AD41-9643-CF009F3ACD13}"/>
              </a:ext>
            </a:extLst>
          </p:cNvPr>
          <p:cNvSpPr/>
          <p:nvPr/>
        </p:nvSpPr>
        <p:spPr>
          <a:xfrm>
            <a:off x="1582311" y="3586033"/>
            <a:ext cx="1510748" cy="620201"/>
          </a:xfrm>
          <a:prstGeom prst="rightArrow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CDA828-A3F0-F540-9398-E2B5D275D2D9}"/>
              </a:ext>
            </a:extLst>
          </p:cNvPr>
          <p:cNvSpPr txBox="1"/>
          <p:nvPr/>
        </p:nvSpPr>
        <p:spPr>
          <a:xfrm>
            <a:off x="707667" y="2942026"/>
            <a:ext cx="17492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Plus some other managerial tools for making those goals happen</a:t>
            </a:r>
          </a:p>
        </p:txBody>
      </p:sp>
    </p:spTree>
    <p:extLst>
      <p:ext uri="{BB962C8B-B14F-4D97-AF65-F5344CB8AC3E}">
        <p14:creationId xmlns:p14="http://schemas.microsoft.com/office/powerpoint/2010/main" val="24103653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  <a:solidFill>
            <a:schemeClr val="accent1">
              <a:alpha val="33000"/>
            </a:schemeClr>
          </a:solidFill>
          <a:ln>
            <a:solidFill>
              <a:schemeClr val="accent1">
                <a:shade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  <a:alpha val="35000"/>
            </a:schemeClr>
          </a:solidFill>
          <a:ln>
            <a:solidFill>
              <a:schemeClr val="accent4">
                <a:lumMod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  <a:alpha val="35000"/>
            </a:schemeClr>
          </a:solidFill>
          <a:ln>
            <a:solidFill>
              <a:schemeClr val="accent4">
                <a:lumMod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  <a:alpha val="35000"/>
            </a:schemeClr>
          </a:solidFill>
          <a:ln>
            <a:solidFill>
              <a:schemeClr val="accent4">
                <a:lumMod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  <a:alpha val="35000"/>
            </a:schemeClr>
          </a:solidFill>
          <a:ln>
            <a:solidFill>
              <a:schemeClr val="accent4">
                <a:lumMod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  <a:alpha val="35000"/>
            </a:schemeClr>
          </a:solidFill>
          <a:ln>
            <a:solidFill>
              <a:schemeClr val="accent4">
                <a:lumMod val="50000"/>
                <a:alpha val="3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17000"/>
            </a:schemeClr>
          </a:solidFill>
          <a:ln>
            <a:solidFill>
              <a:schemeClr val="accent1">
                <a:shade val="50000"/>
                <a:alpha val="1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B17B62-04F0-2B46-B843-EBFFD2C9B20F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5673CE-22E8-5C42-9F93-B715783CB6DF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D5C8D89-8395-7446-A348-7000F7B72E02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E4A15D-013B-2040-A35C-9CB6B37DD27A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F6FFC93-6683-AF47-9E27-D1D36C578BE1}"/>
              </a:ext>
            </a:extLst>
          </p:cNvPr>
          <p:cNvCxnSpPr/>
          <p:nvPr/>
        </p:nvCxnSpPr>
        <p:spPr>
          <a:xfrm flipV="1">
            <a:off x="1818167" y="677848"/>
            <a:ext cx="3913429" cy="59805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20DA441-271F-CA4D-A84E-BA9B0D3E87A2}"/>
              </a:ext>
            </a:extLst>
          </p:cNvPr>
          <p:cNvCxnSpPr>
            <a:cxnSpLocks/>
          </p:cNvCxnSpPr>
          <p:nvPr/>
        </p:nvCxnSpPr>
        <p:spPr>
          <a:xfrm>
            <a:off x="1818167" y="1275907"/>
            <a:ext cx="3913429" cy="238411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77CFB2E-0AC7-B345-B8D7-17F3359952F5}"/>
              </a:ext>
            </a:extLst>
          </p:cNvPr>
          <p:cNvSpPr txBox="1"/>
          <p:nvPr/>
        </p:nvSpPr>
        <p:spPr>
          <a:xfrm>
            <a:off x="3076728" y="546287"/>
            <a:ext cx="1578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ms</a:t>
            </a:r>
            <a:r>
              <a:rPr lang="en-US" dirty="0"/>
              <a:t> to server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C249DAC-C18D-6A4B-BA29-6464018933FD}"/>
              </a:ext>
            </a:extLst>
          </p:cNvPr>
          <p:cNvSpPr txBox="1"/>
          <p:nvPr/>
        </p:nvSpPr>
        <p:spPr>
          <a:xfrm>
            <a:off x="3076728" y="1796068"/>
            <a:ext cx="1578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 </a:t>
            </a:r>
            <a:r>
              <a:rPr lang="en-US" dirty="0" err="1"/>
              <a:t>ms</a:t>
            </a:r>
            <a:r>
              <a:rPr lang="en-US" dirty="0"/>
              <a:t> to server</a:t>
            </a:r>
          </a:p>
        </p:txBody>
      </p:sp>
    </p:spTree>
    <p:extLst>
      <p:ext uri="{BB962C8B-B14F-4D97-AF65-F5344CB8AC3E}">
        <p14:creationId xmlns:p14="http://schemas.microsoft.com/office/powerpoint/2010/main" val="6172321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B17B62-04F0-2B46-B843-EBFFD2C9B20F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5673CE-22E8-5C42-9F93-B715783CB6DF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D5C8D89-8395-7446-A348-7000F7B72E02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E4A15D-013B-2040-A35C-9CB6B37DD27A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F6FFC93-6683-AF47-9E27-D1D36C578BE1}"/>
              </a:ext>
            </a:extLst>
          </p:cNvPr>
          <p:cNvCxnSpPr>
            <a:cxnSpLocks/>
          </p:cNvCxnSpPr>
          <p:nvPr/>
        </p:nvCxnSpPr>
        <p:spPr>
          <a:xfrm flipH="1">
            <a:off x="1818167" y="677848"/>
            <a:ext cx="3913429" cy="59805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34A59C6-EAB8-1C4B-BABA-6825CA6DCD86}"/>
              </a:ext>
            </a:extLst>
          </p:cNvPr>
          <p:cNvSpPr txBox="1"/>
          <p:nvPr/>
        </p:nvSpPr>
        <p:spPr>
          <a:xfrm>
            <a:off x="3317687" y="469045"/>
            <a:ext cx="6976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</a:rPr>
              <a:t>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5C177E-6D80-AA42-84B9-D4CB56A720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7736" y="1672873"/>
            <a:ext cx="2385619" cy="74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5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B65DDC6-3F93-3745-A92A-78F7B2EF15A3}"/>
              </a:ext>
            </a:extLst>
          </p:cNvPr>
          <p:cNvSpPr/>
          <p:nvPr/>
        </p:nvSpPr>
        <p:spPr>
          <a:xfrm>
            <a:off x="3442422" y="2397744"/>
            <a:ext cx="1144986" cy="1009820"/>
          </a:xfrm>
          <a:prstGeom prst="roundRect">
            <a:avLst/>
          </a:prstGeom>
          <a:solidFill>
            <a:schemeClr val="accent1">
              <a:alpha val="51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B13D3-B88C-214B-9D92-998BCD14AFF2}"/>
              </a:ext>
            </a:extLst>
          </p:cNvPr>
          <p:cNvCxnSpPr>
            <a:stCxn id="18" idx="3"/>
            <a:endCxn id="15" idx="1"/>
          </p:cNvCxnSpPr>
          <p:nvPr/>
        </p:nvCxnSpPr>
        <p:spPr>
          <a:xfrm>
            <a:off x="4587408" y="2902654"/>
            <a:ext cx="1144188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FD1A206-0FAD-8C48-9093-1C6A6C1E6C43}"/>
              </a:ext>
            </a:extLst>
          </p:cNvPr>
          <p:cNvSpPr/>
          <p:nvPr/>
        </p:nvSpPr>
        <p:spPr>
          <a:xfrm>
            <a:off x="7325283" y="400649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75355D7-A0CC-4448-8D20-98AD32A07383}"/>
              </a:ext>
            </a:extLst>
          </p:cNvPr>
          <p:cNvSpPr/>
          <p:nvPr/>
        </p:nvSpPr>
        <p:spPr>
          <a:xfrm>
            <a:off x="7336960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89E40A-808E-404A-977A-1C22AC2A62A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4586610" y="2400732"/>
            <a:ext cx="1144986" cy="50192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2019B7-ACC7-F24D-A438-5CA62E833EA9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4587408" y="2902654"/>
            <a:ext cx="2749552" cy="10098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452E80-5E65-204A-A73B-857E68FBD7C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4587408" y="905559"/>
            <a:ext cx="2737875" cy="19970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1EAF51C-C6A1-4845-B86C-50736D7E3D42}"/>
              </a:ext>
            </a:extLst>
          </p:cNvPr>
          <p:cNvSpPr/>
          <p:nvPr/>
        </p:nvSpPr>
        <p:spPr>
          <a:xfrm>
            <a:off x="5731596" y="1895822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D54FCD-8A80-7F48-A075-4EF5357ECC66}"/>
              </a:ext>
            </a:extLst>
          </p:cNvPr>
          <p:cNvSpPr/>
          <p:nvPr/>
        </p:nvSpPr>
        <p:spPr>
          <a:xfrm>
            <a:off x="5731596" y="3407564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5C75C51-C6C8-364D-9A7E-8710C3BEA5B7}"/>
              </a:ext>
            </a:extLst>
          </p:cNvPr>
          <p:cNvSpPr/>
          <p:nvPr/>
        </p:nvSpPr>
        <p:spPr>
          <a:xfrm>
            <a:off x="5731596" y="384080"/>
            <a:ext cx="1144986" cy="100982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300DBE-B4BB-6C4A-848F-D8E6E31FBD45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 flipV="1">
            <a:off x="4587408" y="888990"/>
            <a:ext cx="1144188" cy="201366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AB9AA9B-DB9D-604A-AEF7-986CC4944481}"/>
              </a:ext>
            </a:extLst>
          </p:cNvPr>
          <p:cNvSpPr/>
          <p:nvPr/>
        </p:nvSpPr>
        <p:spPr>
          <a:xfrm>
            <a:off x="3441624" y="3660019"/>
            <a:ext cx="1144986" cy="1009820"/>
          </a:xfrm>
          <a:prstGeom prst="roundRect">
            <a:avLst/>
          </a:prstGeom>
          <a:solidFill>
            <a:schemeClr val="accent1">
              <a:alpha val="46000"/>
            </a:schemeClr>
          </a:solidFill>
          <a:ln>
            <a:solidFill>
              <a:schemeClr val="accent1">
                <a:shade val="50000"/>
                <a:alpha val="4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Name Node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4B36E73-7ED5-A145-9C0E-C192127D048C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4014117" y="3407564"/>
            <a:ext cx="798" cy="2524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420B253-372F-AD4E-BE36-425A2F2AEDF1}"/>
              </a:ext>
            </a:extLst>
          </p:cNvPr>
          <p:cNvGrpSpPr/>
          <p:nvPr/>
        </p:nvGrpSpPr>
        <p:grpSpPr>
          <a:xfrm>
            <a:off x="508606" y="677848"/>
            <a:ext cx="1188720" cy="1188720"/>
            <a:chOff x="1723779" y="274320"/>
            <a:chExt cx="1188720" cy="118872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D78874-56FB-5B41-80E7-A0AF1F84C817}"/>
                </a:ext>
              </a:extLst>
            </p:cNvPr>
            <p:cNvSpPr/>
            <p:nvPr/>
          </p:nvSpPr>
          <p:spPr>
            <a:xfrm>
              <a:off x="1723779" y="274320"/>
              <a:ext cx="1188720" cy="118872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1381AB1-F63A-7544-B0F3-9C359C5B0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8534" y="369075"/>
              <a:ext cx="999209" cy="999209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73253BE-EB24-2840-B94A-AA8191500A80}"/>
              </a:ext>
            </a:extLst>
          </p:cNvPr>
          <p:cNvSpPr/>
          <p:nvPr/>
        </p:nvSpPr>
        <p:spPr>
          <a:xfrm>
            <a:off x="5844207" y="44978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037EEB-96D4-A449-BCEC-756A1C7C53F1}"/>
              </a:ext>
            </a:extLst>
          </p:cNvPr>
          <p:cNvSpPr/>
          <p:nvPr/>
        </p:nvSpPr>
        <p:spPr>
          <a:xfrm>
            <a:off x="5844207" y="1992593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B17B62-04F0-2B46-B843-EBFFD2C9B20F}"/>
              </a:ext>
            </a:extLst>
          </p:cNvPr>
          <p:cNvSpPr/>
          <p:nvPr/>
        </p:nvSpPr>
        <p:spPr>
          <a:xfrm>
            <a:off x="6332657" y="1991099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F5673CE-22E8-5C42-9F93-B715783CB6DF}"/>
              </a:ext>
            </a:extLst>
          </p:cNvPr>
          <p:cNvSpPr/>
          <p:nvPr/>
        </p:nvSpPr>
        <p:spPr>
          <a:xfrm>
            <a:off x="7449571" y="453748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50A8ED-027B-C846-A659-DCB2DAC4A438}"/>
              </a:ext>
            </a:extLst>
          </p:cNvPr>
          <p:cNvSpPr/>
          <p:nvPr/>
        </p:nvSpPr>
        <p:spPr>
          <a:xfrm>
            <a:off x="5844207" y="3536532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6756FF-7C60-8B42-B4B6-5E6A29094E45}"/>
              </a:ext>
            </a:extLst>
          </p:cNvPr>
          <p:cNvSpPr/>
          <p:nvPr/>
        </p:nvSpPr>
        <p:spPr>
          <a:xfrm>
            <a:off x="7449571" y="3533791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D5C8D89-8395-7446-A348-7000F7B72E02}"/>
              </a:ext>
            </a:extLst>
          </p:cNvPr>
          <p:cNvSpPr/>
          <p:nvPr/>
        </p:nvSpPr>
        <p:spPr>
          <a:xfrm>
            <a:off x="6360394" y="3540755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E4A15D-013B-2040-A35C-9CB6B37DD27A}"/>
              </a:ext>
            </a:extLst>
          </p:cNvPr>
          <p:cNvSpPr/>
          <p:nvPr/>
        </p:nvSpPr>
        <p:spPr>
          <a:xfrm>
            <a:off x="6304585" y="451798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F6FFC93-6683-AF47-9E27-D1D36C578BE1}"/>
              </a:ext>
            </a:extLst>
          </p:cNvPr>
          <p:cNvCxnSpPr>
            <a:cxnSpLocks/>
          </p:cNvCxnSpPr>
          <p:nvPr/>
        </p:nvCxnSpPr>
        <p:spPr>
          <a:xfrm flipH="1" flipV="1">
            <a:off x="2211494" y="1190847"/>
            <a:ext cx="3520102" cy="246917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0A164551-AAEB-5F48-AC99-416B81105465}"/>
              </a:ext>
            </a:extLst>
          </p:cNvPr>
          <p:cNvSpPr/>
          <p:nvPr/>
        </p:nvSpPr>
        <p:spPr>
          <a:xfrm>
            <a:off x="1835655" y="702236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D4F89A-9159-754C-BD80-89BA80FFC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949" y="1732092"/>
            <a:ext cx="1817617" cy="82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897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HDFS I/O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308342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HDFS supports: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Read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Write</a:t>
            </a:r>
          </a:p>
          <a:p>
            <a:pPr lvl="1"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0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Delete</a:t>
            </a:r>
            <a:br>
              <a:rPr lang="en-US" sz="20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lang="en-US" sz="20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Once the data is on HDFS, it’s read-only, except for appending. Makes it safe from idiots using the system.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0261352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1831725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MAPREDUCE</a:t>
            </a:r>
            <a:endParaRPr dirty="0"/>
          </a:p>
        </p:txBody>
      </p:sp>
      <p:cxnSp>
        <p:nvCxnSpPr>
          <p:cNvPr id="71" name="Google Shape;71;p15"/>
          <p:cNvCxnSpPr/>
          <p:nvPr/>
        </p:nvCxnSpPr>
        <p:spPr>
          <a:xfrm>
            <a:off x="1213950" y="346725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15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1937640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Processing Data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We have two options:</a:t>
            </a:r>
          </a:p>
          <a:p>
            <a:pPr marL="990600" lvl="1" indent="-457200">
              <a:buClr>
                <a:srgbClr val="434343"/>
              </a:buClr>
              <a:buSzPts val="2400"/>
              <a:buFont typeface="+mj-lt"/>
              <a:buAutoNum type="arabicPeriod"/>
            </a:pPr>
            <a:r>
              <a:rPr lang="en-US" sz="20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Pull th</a:t>
            </a:r>
            <a:r>
              <a:rPr lang="en-US" sz="20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 data from HDFS and process</a:t>
            </a:r>
          </a:p>
          <a:p>
            <a:pPr marL="990600" lvl="1" indent="-457200">
              <a:buClr>
                <a:srgbClr val="434343"/>
              </a:buClr>
              <a:buSzPts val="2400"/>
              <a:buFont typeface="+mj-lt"/>
              <a:buAutoNum type="arabicPeriod"/>
            </a:pPr>
            <a:r>
              <a:rPr lang="en-US" sz="20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Make use of the cluster to process</a:t>
            </a: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425048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8F84C45-D12F-734D-AAD3-4C47A9630905}"/>
              </a:ext>
            </a:extLst>
          </p:cNvPr>
          <p:cNvSpPr/>
          <p:nvPr/>
        </p:nvSpPr>
        <p:spPr>
          <a:xfrm>
            <a:off x="1378532" y="1857815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E9D7FD8-B6AA-7C48-BB5F-D879C89126F3}"/>
              </a:ext>
            </a:extLst>
          </p:cNvPr>
          <p:cNvSpPr/>
          <p:nvPr/>
        </p:nvSpPr>
        <p:spPr>
          <a:xfrm>
            <a:off x="1392630" y="3220834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99052C4-0512-BC4F-9498-D68030971EC0}"/>
              </a:ext>
            </a:extLst>
          </p:cNvPr>
          <p:cNvSpPr/>
          <p:nvPr/>
        </p:nvSpPr>
        <p:spPr>
          <a:xfrm>
            <a:off x="1378532" y="390485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AB6DCE0-F18A-1347-9DB9-599CE599E7B0}"/>
              </a:ext>
            </a:extLst>
          </p:cNvPr>
          <p:cNvSpPr/>
          <p:nvPr/>
        </p:nvSpPr>
        <p:spPr>
          <a:xfrm>
            <a:off x="1378532" y="254183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</p:spTree>
    <p:extLst>
      <p:ext uri="{BB962C8B-B14F-4D97-AF65-F5344CB8AC3E}">
        <p14:creationId xmlns:p14="http://schemas.microsoft.com/office/powerpoint/2010/main" val="37003347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E9D7FD8-B6AA-7C48-BB5F-D879C89126F3}"/>
              </a:ext>
            </a:extLst>
          </p:cNvPr>
          <p:cNvSpPr/>
          <p:nvPr/>
        </p:nvSpPr>
        <p:spPr>
          <a:xfrm>
            <a:off x="1392630" y="3220834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99052C4-0512-BC4F-9498-D68030971EC0}"/>
              </a:ext>
            </a:extLst>
          </p:cNvPr>
          <p:cNvSpPr/>
          <p:nvPr/>
        </p:nvSpPr>
        <p:spPr>
          <a:xfrm>
            <a:off x="1378532" y="390485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AB6DCE0-F18A-1347-9DB9-599CE599E7B0}"/>
              </a:ext>
            </a:extLst>
          </p:cNvPr>
          <p:cNvSpPr/>
          <p:nvPr/>
        </p:nvSpPr>
        <p:spPr>
          <a:xfrm>
            <a:off x="1378532" y="254183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625A0A-A13C-0540-8F64-A41A7C51175B}"/>
              </a:ext>
            </a:extLst>
          </p:cNvPr>
          <p:cNvSpPr/>
          <p:nvPr/>
        </p:nvSpPr>
        <p:spPr>
          <a:xfrm>
            <a:off x="4458506" y="2675468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338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E9D7FD8-B6AA-7C48-BB5F-D879C89126F3}"/>
              </a:ext>
            </a:extLst>
          </p:cNvPr>
          <p:cNvSpPr/>
          <p:nvPr/>
        </p:nvSpPr>
        <p:spPr>
          <a:xfrm>
            <a:off x="1392630" y="3220834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99052C4-0512-BC4F-9498-D68030971EC0}"/>
              </a:ext>
            </a:extLst>
          </p:cNvPr>
          <p:cNvSpPr/>
          <p:nvPr/>
        </p:nvSpPr>
        <p:spPr>
          <a:xfrm>
            <a:off x="1378532" y="390485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AB6DCE0-F18A-1347-9DB9-599CE599E7B0}"/>
              </a:ext>
            </a:extLst>
          </p:cNvPr>
          <p:cNvSpPr/>
          <p:nvPr/>
        </p:nvSpPr>
        <p:spPr>
          <a:xfrm>
            <a:off x="4458506" y="2675467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</p:spTree>
    <p:extLst>
      <p:ext uri="{BB962C8B-B14F-4D97-AF65-F5344CB8AC3E}">
        <p14:creationId xmlns:p14="http://schemas.microsoft.com/office/powerpoint/2010/main" val="27639463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E9D7FD8-B6AA-7C48-BB5F-D879C89126F3}"/>
              </a:ext>
            </a:extLst>
          </p:cNvPr>
          <p:cNvSpPr/>
          <p:nvPr/>
        </p:nvSpPr>
        <p:spPr>
          <a:xfrm>
            <a:off x="4458506" y="2675467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99052C4-0512-BC4F-9498-D68030971EC0}"/>
              </a:ext>
            </a:extLst>
          </p:cNvPr>
          <p:cNvSpPr/>
          <p:nvPr/>
        </p:nvSpPr>
        <p:spPr>
          <a:xfrm>
            <a:off x="1378532" y="3904856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</p:spTree>
    <p:extLst>
      <p:ext uri="{BB962C8B-B14F-4D97-AF65-F5344CB8AC3E}">
        <p14:creationId xmlns:p14="http://schemas.microsoft.com/office/powerpoint/2010/main" val="1984438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1831725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72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HDFS</a:t>
            </a:r>
            <a:endParaRPr dirty="0"/>
          </a:p>
        </p:txBody>
      </p:sp>
      <p:cxnSp>
        <p:nvCxnSpPr>
          <p:cNvPr id="71" name="Google Shape;71;p15"/>
          <p:cNvCxnSpPr/>
          <p:nvPr/>
        </p:nvCxnSpPr>
        <p:spPr>
          <a:xfrm>
            <a:off x="1213950" y="346725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15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55768105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C99052C4-0512-BC4F-9498-D68030971EC0}"/>
              </a:ext>
            </a:extLst>
          </p:cNvPr>
          <p:cNvSpPr/>
          <p:nvPr/>
        </p:nvSpPr>
        <p:spPr>
          <a:xfrm>
            <a:off x="4458505" y="267546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</p:spTree>
    <p:extLst>
      <p:ext uri="{BB962C8B-B14F-4D97-AF65-F5344CB8AC3E}">
        <p14:creationId xmlns:p14="http://schemas.microsoft.com/office/powerpoint/2010/main" val="37962020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51" y="2167712"/>
            <a:ext cx="2155751" cy="2155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Pull-and-Process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1422B-9D73-414C-BC22-EA8F341BCE33}"/>
              </a:ext>
            </a:extLst>
          </p:cNvPr>
          <p:cNvSpPr/>
          <p:nvPr/>
        </p:nvSpPr>
        <p:spPr>
          <a:xfrm>
            <a:off x="829339" y="1329070"/>
            <a:ext cx="1552354" cy="3338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87D7E6F-4C67-9648-95BA-B1E0E9680921}"/>
              </a:ext>
            </a:extLst>
          </p:cNvPr>
          <p:cNvCxnSpPr/>
          <p:nvPr/>
        </p:nvCxnSpPr>
        <p:spPr>
          <a:xfrm flipH="1">
            <a:off x="4774019" y="1329070"/>
            <a:ext cx="265814" cy="754911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DEE2F87-AE80-D146-968C-7253EDFB8F5D}"/>
              </a:ext>
            </a:extLst>
          </p:cNvPr>
          <p:cNvSpPr txBox="1"/>
          <p:nvPr/>
        </p:nvSpPr>
        <p:spPr>
          <a:xfrm>
            <a:off x="4646426" y="968129"/>
            <a:ext cx="140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Bottleneck</a:t>
            </a:r>
          </a:p>
        </p:txBody>
      </p:sp>
    </p:spTree>
    <p:extLst>
      <p:ext uri="{BB962C8B-B14F-4D97-AF65-F5344CB8AC3E}">
        <p14:creationId xmlns:p14="http://schemas.microsoft.com/office/powerpoint/2010/main" val="38384747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856" y="3564562"/>
            <a:ext cx="1205468" cy="1205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the Cluster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1422B-9D73-414C-BC22-EA8F341BCE33}"/>
              </a:ext>
            </a:extLst>
          </p:cNvPr>
          <p:cNvSpPr/>
          <p:nvPr/>
        </p:nvSpPr>
        <p:spPr>
          <a:xfrm>
            <a:off x="829339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DC5376-C803-AD48-BE54-3DD1A3A13FCA}"/>
              </a:ext>
            </a:extLst>
          </p:cNvPr>
          <p:cNvSpPr/>
          <p:nvPr/>
        </p:nvSpPr>
        <p:spPr>
          <a:xfrm>
            <a:off x="808074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7F4901-2BB0-3747-86CC-07CAAB00AB9E}"/>
              </a:ext>
            </a:extLst>
          </p:cNvPr>
          <p:cNvSpPr txBox="1"/>
          <p:nvPr/>
        </p:nvSpPr>
        <p:spPr>
          <a:xfrm>
            <a:off x="808074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14C5B1-209F-A64C-A5E3-5E3660F48D59}"/>
              </a:ext>
            </a:extLst>
          </p:cNvPr>
          <p:cNvSpPr/>
          <p:nvPr/>
        </p:nvSpPr>
        <p:spPr>
          <a:xfrm>
            <a:off x="7038753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86AC90-E661-1742-9311-D2EA53DDCB53}"/>
              </a:ext>
            </a:extLst>
          </p:cNvPr>
          <p:cNvSpPr txBox="1"/>
          <p:nvPr/>
        </p:nvSpPr>
        <p:spPr>
          <a:xfrm>
            <a:off x="7038753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1AB9F7-5AC0-6947-AEB5-99E3CC0FEBC8}"/>
              </a:ext>
            </a:extLst>
          </p:cNvPr>
          <p:cNvSpPr/>
          <p:nvPr/>
        </p:nvSpPr>
        <p:spPr>
          <a:xfrm>
            <a:off x="7038753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8D71BB-BA77-8441-93FC-FF60D7CEF0E4}"/>
              </a:ext>
            </a:extLst>
          </p:cNvPr>
          <p:cNvSpPr txBox="1"/>
          <p:nvPr/>
        </p:nvSpPr>
        <p:spPr>
          <a:xfrm>
            <a:off x="7038753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8F4422-F4EC-144F-8390-E8216BA03B6B}"/>
              </a:ext>
            </a:extLst>
          </p:cNvPr>
          <p:cNvSpPr/>
          <p:nvPr/>
        </p:nvSpPr>
        <p:spPr>
          <a:xfrm>
            <a:off x="1002693" y="18286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6E4E34-D222-7241-BB2D-98D66CA62C46}"/>
              </a:ext>
            </a:extLst>
          </p:cNvPr>
          <p:cNvSpPr/>
          <p:nvPr/>
        </p:nvSpPr>
        <p:spPr>
          <a:xfrm>
            <a:off x="7166110" y="3496906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50B506-3DBA-314C-8C77-D6A89DE6DBF0}"/>
              </a:ext>
            </a:extLst>
          </p:cNvPr>
          <p:cNvSpPr/>
          <p:nvPr/>
        </p:nvSpPr>
        <p:spPr>
          <a:xfrm>
            <a:off x="7166110" y="179702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C812F8-3C33-DE42-92AE-4791F266C882}"/>
              </a:ext>
            </a:extLst>
          </p:cNvPr>
          <p:cNvSpPr/>
          <p:nvPr/>
        </p:nvSpPr>
        <p:spPr>
          <a:xfrm>
            <a:off x="912433" y="3489452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C6363B8-F0ED-5E43-880B-CE56C10F7A91}"/>
              </a:ext>
            </a:extLst>
          </p:cNvPr>
          <p:cNvGrpSpPr/>
          <p:nvPr/>
        </p:nvGrpSpPr>
        <p:grpSpPr>
          <a:xfrm>
            <a:off x="4371642" y="2852352"/>
            <a:ext cx="655897" cy="712210"/>
            <a:chOff x="4371642" y="2628101"/>
            <a:chExt cx="655897" cy="712210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77AA2FFA-6E8E-7948-9528-BAD1CC91F358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70FA54B0-3340-9644-8D2B-AFFF7073B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641E70E-52B4-8442-A046-7A9F0777BDB4}"/>
              </a:ext>
            </a:extLst>
          </p:cNvPr>
          <p:cNvCxnSpPr/>
          <p:nvPr/>
        </p:nvCxnSpPr>
        <p:spPr>
          <a:xfrm flipV="1">
            <a:off x="5302324" y="2000349"/>
            <a:ext cx="2650829" cy="89838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8B12AB4-5F27-6545-AFC0-3AC968499115}"/>
              </a:ext>
            </a:extLst>
          </p:cNvPr>
          <p:cNvCxnSpPr>
            <a:cxnSpLocks/>
          </p:cNvCxnSpPr>
          <p:nvPr/>
        </p:nvCxnSpPr>
        <p:spPr>
          <a:xfrm>
            <a:off x="5302323" y="3414489"/>
            <a:ext cx="2645847" cy="28573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F10FF42-66A1-EE4B-8B9E-932C3BE24F4B}"/>
              </a:ext>
            </a:extLst>
          </p:cNvPr>
          <p:cNvCxnSpPr>
            <a:cxnSpLocks/>
          </p:cNvCxnSpPr>
          <p:nvPr/>
        </p:nvCxnSpPr>
        <p:spPr>
          <a:xfrm flipH="1">
            <a:off x="1768326" y="3421692"/>
            <a:ext cx="2443849" cy="27853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0DD9CB2-BB2E-E340-BAB3-4FC0C754EDD8}"/>
              </a:ext>
            </a:extLst>
          </p:cNvPr>
          <p:cNvCxnSpPr>
            <a:cxnSpLocks/>
          </p:cNvCxnSpPr>
          <p:nvPr/>
        </p:nvCxnSpPr>
        <p:spPr>
          <a:xfrm flipH="1" flipV="1">
            <a:off x="1998659" y="1899977"/>
            <a:ext cx="2097044" cy="998761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4465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856" y="3564562"/>
            <a:ext cx="1205468" cy="1205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the Cluster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1422B-9D73-414C-BC22-EA8F341BCE33}"/>
              </a:ext>
            </a:extLst>
          </p:cNvPr>
          <p:cNvSpPr/>
          <p:nvPr/>
        </p:nvSpPr>
        <p:spPr>
          <a:xfrm>
            <a:off x="829339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DC5376-C803-AD48-BE54-3DD1A3A13FCA}"/>
              </a:ext>
            </a:extLst>
          </p:cNvPr>
          <p:cNvSpPr/>
          <p:nvPr/>
        </p:nvSpPr>
        <p:spPr>
          <a:xfrm>
            <a:off x="808074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7F4901-2BB0-3747-86CC-07CAAB00AB9E}"/>
              </a:ext>
            </a:extLst>
          </p:cNvPr>
          <p:cNvSpPr txBox="1"/>
          <p:nvPr/>
        </p:nvSpPr>
        <p:spPr>
          <a:xfrm>
            <a:off x="808074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14C5B1-209F-A64C-A5E3-5E3660F48D59}"/>
              </a:ext>
            </a:extLst>
          </p:cNvPr>
          <p:cNvSpPr/>
          <p:nvPr/>
        </p:nvSpPr>
        <p:spPr>
          <a:xfrm>
            <a:off x="7038753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86AC90-E661-1742-9311-D2EA53DDCB53}"/>
              </a:ext>
            </a:extLst>
          </p:cNvPr>
          <p:cNvSpPr txBox="1"/>
          <p:nvPr/>
        </p:nvSpPr>
        <p:spPr>
          <a:xfrm>
            <a:off x="7038753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1AB9F7-5AC0-6947-AEB5-99E3CC0FEBC8}"/>
              </a:ext>
            </a:extLst>
          </p:cNvPr>
          <p:cNvSpPr/>
          <p:nvPr/>
        </p:nvSpPr>
        <p:spPr>
          <a:xfrm>
            <a:off x="7038753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8D71BB-BA77-8441-93FC-FF60D7CEF0E4}"/>
              </a:ext>
            </a:extLst>
          </p:cNvPr>
          <p:cNvSpPr txBox="1"/>
          <p:nvPr/>
        </p:nvSpPr>
        <p:spPr>
          <a:xfrm>
            <a:off x="7038753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8F4422-F4EC-144F-8390-E8216BA03B6B}"/>
              </a:ext>
            </a:extLst>
          </p:cNvPr>
          <p:cNvSpPr/>
          <p:nvPr/>
        </p:nvSpPr>
        <p:spPr>
          <a:xfrm>
            <a:off x="1002693" y="18286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6E4E34-D222-7241-BB2D-98D66CA62C46}"/>
              </a:ext>
            </a:extLst>
          </p:cNvPr>
          <p:cNvSpPr/>
          <p:nvPr/>
        </p:nvSpPr>
        <p:spPr>
          <a:xfrm>
            <a:off x="7166110" y="3496906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50B506-3DBA-314C-8C77-D6A89DE6DBF0}"/>
              </a:ext>
            </a:extLst>
          </p:cNvPr>
          <p:cNvSpPr/>
          <p:nvPr/>
        </p:nvSpPr>
        <p:spPr>
          <a:xfrm>
            <a:off x="7166110" y="179702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C812F8-3C33-DE42-92AE-4791F266C882}"/>
              </a:ext>
            </a:extLst>
          </p:cNvPr>
          <p:cNvSpPr/>
          <p:nvPr/>
        </p:nvSpPr>
        <p:spPr>
          <a:xfrm>
            <a:off x="912433" y="3489452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6AAF9A0-BA76-EF4A-B9B2-83C4E36230D4}"/>
              </a:ext>
            </a:extLst>
          </p:cNvPr>
          <p:cNvGrpSpPr/>
          <p:nvPr/>
        </p:nvGrpSpPr>
        <p:grpSpPr>
          <a:xfrm>
            <a:off x="7788146" y="1558299"/>
            <a:ext cx="655897" cy="712210"/>
            <a:chOff x="4371642" y="2628101"/>
            <a:chExt cx="655897" cy="712210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D22D44CC-DB4B-9340-88E0-CEE10EED937A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3406BBF-A215-C348-8A50-0922508E6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F8CD09F-C385-024A-A403-1B1C231138BD}"/>
              </a:ext>
            </a:extLst>
          </p:cNvPr>
          <p:cNvGrpSpPr/>
          <p:nvPr/>
        </p:nvGrpSpPr>
        <p:grpSpPr>
          <a:xfrm>
            <a:off x="7788146" y="3179960"/>
            <a:ext cx="655897" cy="712210"/>
            <a:chOff x="4371642" y="2628101"/>
            <a:chExt cx="655897" cy="712210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1F394792-22E1-DC4E-9929-E5E78E254209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0E5B993-4ADC-BA45-8BCF-7CC00A8C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57FEF10-043B-8845-BF28-4E571C437BBC}"/>
              </a:ext>
            </a:extLst>
          </p:cNvPr>
          <p:cNvGrpSpPr/>
          <p:nvPr/>
        </p:nvGrpSpPr>
        <p:grpSpPr>
          <a:xfrm>
            <a:off x="1605516" y="3191341"/>
            <a:ext cx="655897" cy="712210"/>
            <a:chOff x="4371642" y="2628101"/>
            <a:chExt cx="655897" cy="712210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3B92BD41-2393-F948-BAFA-CE5668C85C17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27A47DB3-1D30-7C4C-A7D2-E5419FE70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D98CE83-0061-244B-9867-6AB2B49F5828}"/>
              </a:ext>
            </a:extLst>
          </p:cNvPr>
          <p:cNvGrpSpPr/>
          <p:nvPr/>
        </p:nvGrpSpPr>
        <p:grpSpPr>
          <a:xfrm>
            <a:off x="1607308" y="1558298"/>
            <a:ext cx="655897" cy="712210"/>
            <a:chOff x="4371642" y="2628101"/>
            <a:chExt cx="655897" cy="712210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39B4F34F-C3A0-A84E-8B37-96B8CADA1304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079344E-86C7-EC4D-98FA-6383F9146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2FAF618-4AE0-284C-BBC2-B677E57D64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9122" y="733427"/>
            <a:ext cx="2074907" cy="7560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50BAE7-31F4-3340-8718-D050F29F25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3313" y="2444949"/>
            <a:ext cx="2146524" cy="78213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8B0C7EC-ED8C-5E4C-B650-53F26BF00E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2493" y="727479"/>
            <a:ext cx="2122046" cy="77321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15AF7B4-D2CD-3B4A-8F13-9840E49E70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94101" y="2444949"/>
            <a:ext cx="2151492" cy="78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5780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856" y="3564562"/>
            <a:ext cx="1205468" cy="1205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the Cluster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1422B-9D73-414C-BC22-EA8F341BCE33}"/>
              </a:ext>
            </a:extLst>
          </p:cNvPr>
          <p:cNvSpPr/>
          <p:nvPr/>
        </p:nvSpPr>
        <p:spPr>
          <a:xfrm>
            <a:off x="829339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DC5376-C803-AD48-BE54-3DD1A3A13FCA}"/>
              </a:ext>
            </a:extLst>
          </p:cNvPr>
          <p:cNvSpPr/>
          <p:nvPr/>
        </p:nvSpPr>
        <p:spPr>
          <a:xfrm>
            <a:off x="808074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7F4901-2BB0-3747-86CC-07CAAB00AB9E}"/>
              </a:ext>
            </a:extLst>
          </p:cNvPr>
          <p:cNvSpPr txBox="1"/>
          <p:nvPr/>
        </p:nvSpPr>
        <p:spPr>
          <a:xfrm>
            <a:off x="808074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14C5B1-209F-A64C-A5E3-5E3660F48D59}"/>
              </a:ext>
            </a:extLst>
          </p:cNvPr>
          <p:cNvSpPr/>
          <p:nvPr/>
        </p:nvSpPr>
        <p:spPr>
          <a:xfrm>
            <a:off x="7038753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86AC90-E661-1742-9311-D2EA53DDCB53}"/>
              </a:ext>
            </a:extLst>
          </p:cNvPr>
          <p:cNvSpPr txBox="1"/>
          <p:nvPr/>
        </p:nvSpPr>
        <p:spPr>
          <a:xfrm>
            <a:off x="7038753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1AB9F7-5AC0-6947-AEB5-99E3CC0FEBC8}"/>
              </a:ext>
            </a:extLst>
          </p:cNvPr>
          <p:cNvSpPr/>
          <p:nvPr/>
        </p:nvSpPr>
        <p:spPr>
          <a:xfrm>
            <a:off x="7038753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8D71BB-BA77-8441-93FC-FF60D7CEF0E4}"/>
              </a:ext>
            </a:extLst>
          </p:cNvPr>
          <p:cNvSpPr txBox="1"/>
          <p:nvPr/>
        </p:nvSpPr>
        <p:spPr>
          <a:xfrm>
            <a:off x="7038753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8F4422-F4EC-144F-8390-E8216BA03B6B}"/>
              </a:ext>
            </a:extLst>
          </p:cNvPr>
          <p:cNvSpPr/>
          <p:nvPr/>
        </p:nvSpPr>
        <p:spPr>
          <a:xfrm>
            <a:off x="1002693" y="18286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6E4E34-D222-7241-BB2D-98D66CA62C46}"/>
              </a:ext>
            </a:extLst>
          </p:cNvPr>
          <p:cNvSpPr/>
          <p:nvPr/>
        </p:nvSpPr>
        <p:spPr>
          <a:xfrm>
            <a:off x="7166110" y="3496906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50B506-3DBA-314C-8C77-D6A89DE6DBF0}"/>
              </a:ext>
            </a:extLst>
          </p:cNvPr>
          <p:cNvSpPr/>
          <p:nvPr/>
        </p:nvSpPr>
        <p:spPr>
          <a:xfrm>
            <a:off x="7166110" y="179702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C812F8-3C33-DE42-92AE-4791F266C882}"/>
              </a:ext>
            </a:extLst>
          </p:cNvPr>
          <p:cNvSpPr/>
          <p:nvPr/>
        </p:nvSpPr>
        <p:spPr>
          <a:xfrm>
            <a:off x="912433" y="3489452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6AAF9A0-BA76-EF4A-B9B2-83C4E36230D4}"/>
              </a:ext>
            </a:extLst>
          </p:cNvPr>
          <p:cNvGrpSpPr/>
          <p:nvPr/>
        </p:nvGrpSpPr>
        <p:grpSpPr>
          <a:xfrm>
            <a:off x="7788146" y="1558299"/>
            <a:ext cx="655897" cy="712210"/>
            <a:chOff x="4371642" y="2628101"/>
            <a:chExt cx="655897" cy="712210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D22D44CC-DB4B-9340-88E0-CEE10EED937A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3406BBF-A215-C348-8A50-0922508E6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F8CD09F-C385-024A-A403-1B1C231138BD}"/>
              </a:ext>
            </a:extLst>
          </p:cNvPr>
          <p:cNvGrpSpPr/>
          <p:nvPr/>
        </p:nvGrpSpPr>
        <p:grpSpPr>
          <a:xfrm>
            <a:off x="7788146" y="3179960"/>
            <a:ext cx="655897" cy="712210"/>
            <a:chOff x="4371642" y="2628101"/>
            <a:chExt cx="655897" cy="712210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1F394792-22E1-DC4E-9929-E5E78E254209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0E5B993-4ADC-BA45-8BCF-7CC00A8C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57FEF10-043B-8845-BF28-4E571C437BBC}"/>
              </a:ext>
            </a:extLst>
          </p:cNvPr>
          <p:cNvGrpSpPr/>
          <p:nvPr/>
        </p:nvGrpSpPr>
        <p:grpSpPr>
          <a:xfrm>
            <a:off x="1605516" y="3191341"/>
            <a:ext cx="655897" cy="712210"/>
            <a:chOff x="4371642" y="2628101"/>
            <a:chExt cx="655897" cy="712210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3B92BD41-2393-F948-BAFA-CE5668C85C17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27A47DB3-1D30-7C4C-A7D2-E5419FE70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D98CE83-0061-244B-9867-6AB2B49F5828}"/>
              </a:ext>
            </a:extLst>
          </p:cNvPr>
          <p:cNvGrpSpPr/>
          <p:nvPr/>
        </p:nvGrpSpPr>
        <p:grpSpPr>
          <a:xfrm>
            <a:off x="1607308" y="1558298"/>
            <a:ext cx="655897" cy="712210"/>
            <a:chOff x="4371642" y="2628101"/>
            <a:chExt cx="655897" cy="712210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39B4F34F-C3A0-A84E-8B37-96B8CADA1304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079344E-86C7-EC4D-98FA-6383F9146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2FAF618-4AE0-284C-BBC2-B677E57D64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9122" y="733427"/>
            <a:ext cx="2074907" cy="7560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50BAE7-31F4-3340-8718-D050F29F25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3313" y="2444949"/>
            <a:ext cx="2146524" cy="78213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8B0C7EC-ED8C-5E4C-B650-53F26BF00E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2493" y="727479"/>
            <a:ext cx="2122046" cy="77321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15AF7B4-D2CD-3B4A-8F13-9840E49E70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94101" y="2444949"/>
            <a:ext cx="2151492" cy="7839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B92A6B-7A85-4B4F-9C82-76A79F549186}"/>
              </a:ext>
            </a:extLst>
          </p:cNvPr>
          <p:cNvSpPr txBox="1"/>
          <p:nvPr/>
        </p:nvSpPr>
        <p:spPr>
          <a:xfrm>
            <a:off x="3632399" y="1460162"/>
            <a:ext cx="22966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This is called a Mapping Stage</a:t>
            </a:r>
          </a:p>
        </p:txBody>
      </p:sp>
    </p:spTree>
    <p:extLst>
      <p:ext uri="{BB962C8B-B14F-4D97-AF65-F5344CB8AC3E}">
        <p14:creationId xmlns:p14="http://schemas.microsoft.com/office/powerpoint/2010/main" val="6184085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856" y="3564562"/>
            <a:ext cx="1205468" cy="1205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the Cluster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1422B-9D73-414C-BC22-EA8F341BCE33}"/>
              </a:ext>
            </a:extLst>
          </p:cNvPr>
          <p:cNvSpPr/>
          <p:nvPr/>
        </p:nvSpPr>
        <p:spPr>
          <a:xfrm>
            <a:off x="829339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DC5376-C803-AD48-BE54-3DD1A3A13FCA}"/>
              </a:ext>
            </a:extLst>
          </p:cNvPr>
          <p:cNvSpPr/>
          <p:nvPr/>
        </p:nvSpPr>
        <p:spPr>
          <a:xfrm>
            <a:off x="808074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7F4901-2BB0-3747-86CC-07CAAB00AB9E}"/>
              </a:ext>
            </a:extLst>
          </p:cNvPr>
          <p:cNvSpPr txBox="1"/>
          <p:nvPr/>
        </p:nvSpPr>
        <p:spPr>
          <a:xfrm>
            <a:off x="808074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14C5B1-209F-A64C-A5E3-5E3660F48D59}"/>
              </a:ext>
            </a:extLst>
          </p:cNvPr>
          <p:cNvSpPr/>
          <p:nvPr/>
        </p:nvSpPr>
        <p:spPr>
          <a:xfrm>
            <a:off x="7038753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86AC90-E661-1742-9311-D2EA53DDCB53}"/>
              </a:ext>
            </a:extLst>
          </p:cNvPr>
          <p:cNvSpPr txBox="1"/>
          <p:nvPr/>
        </p:nvSpPr>
        <p:spPr>
          <a:xfrm>
            <a:off x="7038753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1AB9F7-5AC0-6947-AEB5-99E3CC0FEBC8}"/>
              </a:ext>
            </a:extLst>
          </p:cNvPr>
          <p:cNvSpPr/>
          <p:nvPr/>
        </p:nvSpPr>
        <p:spPr>
          <a:xfrm>
            <a:off x="7038753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8D71BB-BA77-8441-93FC-FF60D7CEF0E4}"/>
              </a:ext>
            </a:extLst>
          </p:cNvPr>
          <p:cNvSpPr txBox="1"/>
          <p:nvPr/>
        </p:nvSpPr>
        <p:spPr>
          <a:xfrm>
            <a:off x="7038753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8F4422-F4EC-144F-8390-E8216BA03B6B}"/>
              </a:ext>
            </a:extLst>
          </p:cNvPr>
          <p:cNvSpPr/>
          <p:nvPr/>
        </p:nvSpPr>
        <p:spPr>
          <a:xfrm>
            <a:off x="1002693" y="18286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6E4E34-D222-7241-BB2D-98D66CA62C46}"/>
              </a:ext>
            </a:extLst>
          </p:cNvPr>
          <p:cNvSpPr/>
          <p:nvPr/>
        </p:nvSpPr>
        <p:spPr>
          <a:xfrm>
            <a:off x="7166110" y="3496906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50B506-3DBA-314C-8C77-D6A89DE6DBF0}"/>
              </a:ext>
            </a:extLst>
          </p:cNvPr>
          <p:cNvSpPr/>
          <p:nvPr/>
        </p:nvSpPr>
        <p:spPr>
          <a:xfrm>
            <a:off x="7166110" y="179702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C812F8-3C33-DE42-92AE-4791F266C882}"/>
              </a:ext>
            </a:extLst>
          </p:cNvPr>
          <p:cNvSpPr/>
          <p:nvPr/>
        </p:nvSpPr>
        <p:spPr>
          <a:xfrm>
            <a:off x="912433" y="3489452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6AAF9A0-BA76-EF4A-B9B2-83C4E36230D4}"/>
              </a:ext>
            </a:extLst>
          </p:cNvPr>
          <p:cNvGrpSpPr/>
          <p:nvPr/>
        </p:nvGrpSpPr>
        <p:grpSpPr>
          <a:xfrm>
            <a:off x="7788146" y="1558299"/>
            <a:ext cx="655897" cy="712210"/>
            <a:chOff x="4371642" y="2628101"/>
            <a:chExt cx="655897" cy="712210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D22D44CC-DB4B-9340-88E0-CEE10EED937A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3406BBF-A215-C348-8A50-0922508E6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F8CD09F-C385-024A-A403-1B1C231138BD}"/>
              </a:ext>
            </a:extLst>
          </p:cNvPr>
          <p:cNvGrpSpPr/>
          <p:nvPr/>
        </p:nvGrpSpPr>
        <p:grpSpPr>
          <a:xfrm>
            <a:off x="7788146" y="3179960"/>
            <a:ext cx="655897" cy="712210"/>
            <a:chOff x="4371642" y="2628101"/>
            <a:chExt cx="655897" cy="712210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1F394792-22E1-DC4E-9929-E5E78E254209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0E5B993-4ADC-BA45-8BCF-7CC00A8C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57FEF10-043B-8845-BF28-4E571C437BBC}"/>
              </a:ext>
            </a:extLst>
          </p:cNvPr>
          <p:cNvGrpSpPr/>
          <p:nvPr/>
        </p:nvGrpSpPr>
        <p:grpSpPr>
          <a:xfrm>
            <a:off x="1605516" y="3191341"/>
            <a:ext cx="655897" cy="712210"/>
            <a:chOff x="4371642" y="2628101"/>
            <a:chExt cx="655897" cy="712210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3B92BD41-2393-F948-BAFA-CE5668C85C17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27A47DB3-1D30-7C4C-A7D2-E5419FE70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D98CE83-0061-244B-9867-6AB2B49F5828}"/>
              </a:ext>
            </a:extLst>
          </p:cNvPr>
          <p:cNvGrpSpPr/>
          <p:nvPr/>
        </p:nvGrpSpPr>
        <p:grpSpPr>
          <a:xfrm>
            <a:off x="1607308" y="1558298"/>
            <a:ext cx="655897" cy="712210"/>
            <a:chOff x="4371642" y="2628101"/>
            <a:chExt cx="655897" cy="712210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39B4F34F-C3A0-A84E-8B37-96B8CADA1304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079344E-86C7-EC4D-98FA-6383F9146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C912FBBF-4372-4645-838C-1084158F8C88}"/>
              </a:ext>
            </a:extLst>
          </p:cNvPr>
          <p:cNvSpPr/>
          <p:nvPr/>
        </p:nvSpPr>
        <p:spPr>
          <a:xfrm>
            <a:off x="3934046" y="1854105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4.75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8F30632-CCA8-EE49-91E4-5D3ACAA43F0D}"/>
              </a:ext>
            </a:extLst>
          </p:cNvPr>
          <p:cNvSpPr txBox="1"/>
          <p:nvPr/>
        </p:nvSpPr>
        <p:spPr>
          <a:xfrm>
            <a:off x="3934046" y="1874829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8306B81-3E27-4044-8DEC-F1E5B82299AB}"/>
              </a:ext>
            </a:extLst>
          </p:cNvPr>
          <p:cNvCxnSpPr>
            <a:cxnSpLocks/>
          </p:cNvCxnSpPr>
          <p:nvPr/>
        </p:nvCxnSpPr>
        <p:spPr>
          <a:xfrm flipH="1">
            <a:off x="5571460" y="1854105"/>
            <a:ext cx="1371600" cy="34956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8083580-5B4D-6348-975F-B26B6CCA515E}"/>
              </a:ext>
            </a:extLst>
          </p:cNvPr>
          <p:cNvCxnSpPr>
            <a:cxnSpLocks/>
          </p:cNvCxnSpPr>
          <p:nvPr/>
        </p:nvCxnSpPr>
        <p:spPr>
          <a:xfrm flipH="1" flipV="1">
            <a:off x="5645888" y="2456121"/>
            <a:ext cx="1212112" cy="78160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05FDE24-45B3-7248-B2AD-52132ABF49C1}"/>
              </a:ext>
            </a:extLst>
          </p:cNvPr>
          <p:cNvCxnSpPr>
            <a:cxnSpLocks/>
          </p:cNvCxnSpPr>
          <p:nvPr/>
        </p:nvCxnSpPr>
        <p:spPr>
          <a:xfrm flipV="1">
            <a:off x="2668772" y="2594344"/>
            <a:ext cx="1158949" cy="77991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71D472D-009D-964A-88CE-C29933B4B9AF}"/>
              </a:ext>
            </a:extLst>
          </p:cNvPr>
          <p:cNvCxnSpPr>
            <a:cxnSpLocks/>
          </p:cNvCxnSpPr>
          <p:nvPr/>
        </p:nvCxnSpPr>
        <p:spPr>
          <a:xfrm>
            <a:off x="2573080" y="1719127"/>
            <a:ext cx="1254641" cy="48454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" name="Picture 70">
            <a:extLst>
              <a:ext uri="{FF2B5EF4-FFF2-40B4-BE49-F238E27FC236}">
                <a16:creationId xmlns:a16="http://schemas.microsoft.com/office/drawing/2014/main" id="{009D73A8-46F6-8C4A-86F7-0FFC2845C4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7594" y="884305"/>
            <a:ext cx="2366041" cy="80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6555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96A217-E9E4-EB45-AC10-DB9062BC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856" y="3564562"/>
            <a:ext cx="1205468" cy="1205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F78CC-35D4-7744-8D6E-FF8DC33CCC8E}"/>
              </a:ext>
            </a:extLst>
          </p:cNvPr>
          <p:cNvSpPr txBox="1"/>
          <p:nvPr/>
        </p:nvSpPr>
        <p:spPr>
          <a:xfrm>
            <a:off x="276446" y="276447"/>
            <a:ext cx="4369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the Cluster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1422B-9D73-414C-BC22-EA8F341BCE33}"/>
              </a:ext>
            </a:extLst>
          </p:cNvPr>
          <p:cNvSpPr/>
          <p:nvPr/>
        </p:nvSpPr>
        <p:spPr>
          <a:xfrm>
            <a:off x="829339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229A9D-C50E-3A49-8C7A-6CF70D278760}"/>
              </a:ext>
            </a:extLst>
          </p:cNvPr>
          <p:cNvSpPr txBox="1"/>
          <p:nvPr/>
        </p:nvSpPr>
        <p:spPr>
          <a:xfrm>
            <a:off x="829339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DC5376-C803-AD48-BE54-3DD1A3A13FCA}"/>
              </a:ext>
            </a:extLst>
          </p:cNvPr>
          <p:cNvSpPr/>
          <p:nvPr/>
        </p:nvSpPr>
        <p:spPr>
          <a:xfrm>
            <a:off x="808074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7F4901-2BB0-3747-86CC-07CAAB00AB9E}"/>
              </a:ext>
            </a:extLst>
          </p:cNvPr>
          <p:cNvSpPr txBox="1"/>
          <p:nvPr/>
        </p:nvSpPr>
        <p:spPr>
          <a:xfrm>
            <a:off x="808074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14C5B1-209F-A64C-A5E3-5E3660F48D59}"/>
              </a:ext>
            </a:extLst>
          </p:cNvPr>
          <p:cNvSpPr/>
          <p:nvPr/>
        </p:nvSpPr>
        <p:spPr>
          <a:xfrm>
            <a:off x="7038753" y="2984206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86AC90-E661-1742-9311-D2EA53DDCB53}"/>
              </a:ext>
            </a:extLst>
          </p:cNvPr>
          <p:cNvSpPr txBox="1"/>
          <p:nvPr/>
        </p:nvSpPr>
        <p:spPr>
          <a:xfrm>
            <a:off x="7038753" y="3004930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1AB9F7-5AC0-6947-AEB5-99E3CC0FEBC8}"/>
              </a:ext>
            </a:extLst>
          </p:cNvPr>
          <p:cNvSpPr/>
          <p:nvPr/>
        </p:nvSpPr>
        <p:spPr>
          <a:xfrm>
            <a:off x="7038753" y="1329071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8D71BB-BA77-8441-93FC-FF60D7CEF0E4}"/>
              </a:ext>
            </a:extLst>
          </p:cNvPr>
          <p:cNvSpPr txBox="1"/>
          <p:nvPr/>
        </p:nvSpPr>
        <p:spPr>
          <a:xfrm>
            <a:off x="7038753" y="1349795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8F4422-F4EC-144F-8390-E8216BA03B6B}"/>
              </a:ext>
            </a:extLst>
          </p:cNvPr>
          <p:cNvSpPr/>
          <p:nvPr/>
        </p:nvSpPr>
        <p:spPr>
          <a:xfrm>
            <a:off x="1002693" y="1828619"/>
            <a:ext cx="375839" cy="40664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6E4E34-D222-7241-BB2D-98D66CA62C46}"/>
              </a:ext>
            </a:extLst>
          </p:cNvPr>
          <p:cNvSpPr/>
          <p:nvPr/>
        </p:nvSpPr>
        <p:spPr>
          <a:xfrm>
            <a:off x="7166110" y="3496906"/>
            <a:ext cx="375839" cy="4066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50B506-3DBA-314C-8C77-D6A89DE6DBF0}"/>
              </a:ext>
            </a:extLst>
          </p:cNvPr>
          <p:cNvSpPr/>
          <p:nvPr/>
        </p:nvSpPr>
        <p:spPr>
          <a:xfrm>
            <a:off x="7166110" y="1797027"/>
            <a:ext cx="375839" cy="4066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C812F8-3C33-DE42-92AE-4791F266C882}"/>
              </a:ext>
            </a:extLst>
          </p:cNvPr>
          <p:cNvSpPr/>
          <p:nvPr/>
        </p:nvSpPr>
        <p:spPr>
          <a:xfrm>
            <a:off x="912433" y="3489452"/>
            <a:ext cx="375839" cy="40664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6AAF9A0-BA76-EF4A-B9B2-83C4E36230D4}"/>
              </a:ext>
            </a:extLst>
          </p:cNvPr>
          <p:cNvGrpSpPr/>
          <p:nvPr/>
        </p:nvGrpSpPr>
        <p:grpSpPr>
          <a:xfrm>
            <a:off x="7788146" y="1558299"/>
            <a:ext cx="655897" cy="712210"/>
            <a:chOff x="4371642" y="2628101"/>
            <a:chExt cx="655897" cy="712210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D22D44CC-DB4B-9340-88E0-CEE10EED937A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3406BBF-A215-C348-8A50-0922508E6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F8CD09F-C385-024A-A403-1B1C231138BD}"/>
              </a:ext>
            </a:extLst>
          </p:cNvPr>
          <p:cNvGrpSpPr/>
          <p:nvPr/>
        </p:nvGrpSpPr>
        <p:grpSpPr>
          <a:xfrm>
            <a:off x="7788146" y="3179960"/>
            <a:ext cx="655897" cy="712210"/>
            <a:chOff x="4371642" y="2628101"/>
            <a:chExt cx="655897" cy="712210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1F394792-22E1-DC4E-9929-E5E78E254209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0E5B993-4ADC-BA45-8BCF-7CC00A8C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57FEF10-043B-8845-BF28-4E571C437BBC}"/>
              </a:ext>
            </a:extLst>
          </p:cNvPr>
          <p:cNvGrpSpPr/>
          <p:nvPr/>
        </p:nvGrpSpPr>
        <p:grpSpPr>
          <a:xfrm>
            <a:off x="1605516" y="3191341"/>
            <a:ext cx="655897" cy="712210"/>
            <a:chOff x="4371642" y="2628101"/>
            <a:chExt cx="655897" cy="712210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3B92BD41-2393-F948-BAFA-CE5668C85C17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27A47DB3-1D30-7C4C-A7D2-E5419FE70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D98CE83-0061-244B-9867-6AB2B49F5828}"/>
              </a:ext>
            </a:extLst>
          </p:cNvPr>
          <p:cNvGrpSpPr/>
          <p:nvPr/>
        </p:nvGrpSpPr>
        <p:grpSpPr>
          <a:xfrm>
            <a:off x="1607308" y="1558298"/>
            <a:ext cx="655897" cy="712210"/>
            <a:chOff x="4371642" y="2628101"/>
            <a:chExt cx="655897" cy="712210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39B4F34F-C3A0-A84E-8B37-96B8CADA1304}"/>
                </a:ext>
              </a:extLst>
            </p:cNvPr>
            <p:cNvSpPr/>
            <p:nvPr/>
          </p:nvSpPr>
          <p:spPr>
            <a:xfrm>
              <a:off x="4371642" y="2628101"/>
              <a:ext cx="655897" cy="71221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079344E-86C7-EC4D-98FA-6383F9146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8661" y="2674487"/>
              <a:ext cx="621857" cy="619437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C912FBBF-4372-4645-838C-1084158F8C88}"/>
              </a:ext>
            </a:extLst>
          </p:cNvPr>
          <p:cNvSpPr/>
          <p:nvPr/>
        </p:nvSpPr>
        <p:spPr>
          <a:xfrm>
            <a:off x="3934046" y="1854105"/>
            <a:ext cx="1552354" cy="1041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8F30632-CCA8-EE49-91E4-5D3ACAA43F0D}"/>
              </a:ext>
            </a:extLst>
          </p:cNvPr>
          <p:cNvSpPr txBox="1"/>
          <p:nvPr/>
        </p:nvSpPr>
        <p:spPr>
          <a:xfrm>
            <a:off x="3934046" y="1874829"/>
            <a:ext cx="1190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HDFS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05FDE24-45B3-7248-B2AD-52132ABF49C1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4699590" y="2984206"/>
            <a:ext cx="0" cy="58035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5E1FB02-F9F8-A74D-AD06-625D69183DFD}"/>
              </a:ext>
            </a:extLst>
          </p:cNvPr>
          <p:cNvSpPr txBox="1"/>
          <p:nvPr/>
        </p:nvSpPr>
        <p:spPr>
          <a:xfrm>
            <a:off x="4382836" y="3797964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4.75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F19370-B259-0A4D-90E8-59B5BCCB70C1}"/>
              </a:ext>
            </a:extLst>
          </p:cNvPr>
          <p:cNvSpPr txBox="1"/>
          <p:nvPr/>
        </p:nvSpPr>
        <p:spPr>
          <a:xfrm>
            <a:off x="3619719" y="835872"/>
            <a:ext cx="2493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This is called a Reducing Stage</a:t>
            </a:r>
          </a:p>
        </p:txBody>
      </p:sp>
    </p:spTree>
    <p:extLst>
      <p:ext uri="{BB962C8B-B14F-4D97-AF65-F5344CB8AC3E}">
        <p14:creationId xmlns:p14="http://schemas.microsoft.com/office/powerpoint/2010/main" val="134224359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MapReduce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The “ah-ha” of MapReduce is to push the work to the d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ata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Transferring scripts is easy. Transferring data is hard.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“Convert a big problem into lots of small problems”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76200" indent="0">
              <a:buClr>
                <a:srgbClr val="434343"/>
              </a:buClr>
              <a:buSzPts val="2400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07054637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Map Phase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Processes data on each node and outputs to a collection stream.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Can be anything that has consistent output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Can work on rows or blocks or raw text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 sz="2400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etc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76200" indent="0">
              <a:buClr>
                <a:srgbClr val="434343"/>
              </a:buClr>
              <a:buSzPts val="2400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37496045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Reduce Phase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Takes all the outputs from the Mappers and combines them into a condensed output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Could be averaging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or counting or filtering or whatever you can code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Passes output to either next red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ucing phase or back to the user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76200" indent="0">
              <a:buClr>
                <a:srgbClr val="434343"/>
              </a:buClr>
              <a:buSzPts val="2400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297753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Hadoop Distributed File System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200"/>
            <a:ext cx="8520600" cy="26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sym typeface="Proxima Nova"/>
              </a:rPr>
              <a:t>The largest legacy from Hadoop is HDFS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It’s a clever system for “chunking” our data up and storing it on lots of different computers for later use.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The storage points are called “nodes,” and they are distributed across a “cluster” of computers.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13663541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0;p15">
            <a:extLst>
              <a:ext uri="{FF2B5EF4-FFF2-40B4-BE49-F238E27FC236}">
                <a16:creationId xmlns:a16="http://schemas.microsoft.com/office/drawing/2014/main" id="{21BD39BB-E340-0941-8B84-277478F4D7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7603" y="1553429"/>
            <a:ext cx="8520600" cy="1802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None/>
            </a:pPr>
            <a:r>
              <a:rPr lang="en" sz="5400" b="1" i="0" u="none" strike="noStrike" cap="none" dirty="0">
                <a:solidFill>
                  <a:schemeClr val="bg1"/>
                </a:solidFill>
                <a:latin typeface="Proxima Nova"/>
                <a:ea typeface="Proxima Nova"/>
                <a:cs typeface="Proxima Nova"/>
                <a:sym typeface="Proxima Nova"/>
              </a:rPr>
              <a:t>USING MAPREDUCE TO COUNT WORDS</a:t>
            </a:r>
            <a:endParaRPr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447741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4BDD9B-45AA-CE49-BF0F-A385919B3B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77" r="65544"/>
          <a:stretch/>
        </p:blipFill>
        <p:spPr>
          <a:xfrm>
            <a:off x="342605" y="233915"/>
            <a:ext cx="2762102" cy="4763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A9C89C-125F-DE4E-901E-9DC8ECBB5D4A}"/>
              </a:ext>
            </a:extLst>
          </p:cNvPr>
          <p:cNvSpPr txBox="1"/>
          <p:nvPr/>
        </p:nvSpPr>
        <p:spPr>
          <a:xfrm>
            <a:off x="4093535" y="871869"/>
            <a:ext cx="462516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load our data onto HDFS and have it chunked up into different </a:t>
            </a:r>
            <a:r>
              <a:rPr lang="en-US" sz="2400" dirty="0" err="1"/>
              <a:t>DataNodes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If we want to count the total number of occurrences for each word, how could we do it with mapping?</a:t>
            </a:r>
          </a:p>
        </p:txBody>
      </p:sp>
    </p:spTree>
    <p:extLst>
      <p:ext uri="{BB962C8B-B14F-4D97-AF65-F5344CB8AC3E}">
        <p14:creationId xmlns:p14="http://schemas.microsoft.com/office/powerpoint/2010/main" val="406632043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4BDD9B-45AA-CE49-BF0F-A385919B3B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77" r="50953"/>
          <a:stretch/>
        </p:blipFill>
        <p:spPr>
          <a:xfrm>
            <a:off x="342604" y="233915"/>
            <a:ext cx="3931683" cy="4763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A9C89C-125F-DE4E-901E-9DC8ECBB5D4A}"/>
              </a:ext>
            </a:extLst>
          </p:cNvPr>
          <p:cNvSpPr txBox="1"/>
          <p:nvPr/>
        </p:nvSpPr>
        <p:spPr>
          <a:xfrm>
            <a:off x="4518837" y="1461446"/>
            <a:ext cx="46251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have each a program that writes each word into a stream. It’s traditional to do it in key-value pairs. So we see:</a:t>
            </a:r>
          </a:p>
          <a:p>
            <a:endParaRPr lang="en-US" sz="2400" dirty="0"/>
          </a:p>
          <a:p>
            <a:r>
              <a:rPr lang="en-US" sz="2400" dirty="0">
                <a:latin typeface="Courier" pitchFamily="2" charset="0"/>
              </a:rPr>
              <a:t>word, 1 (appearance)</a:t>
            </a:r>
          </a:p>
        </p:txBody>
      </p:sp>
    </p:spTree>
    <p:extLst>
      <p:ext uri="{BB962C8B-B14F-4D97-AF65-F5344CB8AC3E}">
        <p14:creationId xmlns:p14="http://schemas.microsoft.com/office/powerpoint/2010/main" val="291213190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4BDD9B-45AA-CE49-BF0F-A385919B3B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77" r="50953"/>
          <a:stretch/>
        </p:blipFill>
        <p:spPr>
          <a:xfrm>
            <a:off x="342604" y="233915"/>
            <a:ext cx="3931683" cy="4763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A9C89C-125F-DE4E-901E-9DC8ECBB5D4A}"/>
              </a:ext>
            </a:extLst>
          </p:cNvPr>
          <p:cNvSpPr txBox="1"/>
          <p:nvPr/>
        </p:nvSpPr>
        <p:spPr>
          <a:xfrm>
            <a:off x="4518837" y="1461446"/>
            <a:ext cx="46251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One of the keys to MapReduce is to write data only to the stream. No objects that require long-term memory, so we can’t use dictionaries to count. </a:t>
            </a:r>
          </a:p>
          <a:p>
            <a:endParaRPr lang="en-US" sz="2400" dirty="0"/>
          </a:p>
          <a:p>
            <a:r>
              <a:rPr lang="en-US" sz="2400" dirty="0"/>
              <a:t>So how can we reduce?</a:t>
            </a:r>
          </a:p>
        </p:txBody>
      </p:sp>
    </p:spTree>
    <p:extLst>
      <p:ext uri="{BB962C8B-B14F-4D97-AF65-F5344CB8AC3E}">
        <p14:creationId xmlns:p14="http://schemas.microsoft.com/office/powerpoint/2010/main" val="366029961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4BDD9B-45AA-CE49-BF0F-A385919B3B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77" r="35700"/>
          <a:stretch/>
        </p:blipFill>
        <p:spPr>
          <a:xfrm>
            <a:off x="342604" y="233915"/>
            <a:ext cx="5154429" cy="47633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DDD3FD-435E-6249-A214-8A76A78F831E}"/>
              </a:ext>
            </a:extLst>
          </p:cNvPr>
          <p:cNvSpPr txBox="1"/>
          <p:nvPr/>
        </p:nvSpPr>
        <p:spPr>
          <a:xfrm>
            <a:off x="5837274" y="907448"/>
            <a:ext cx="32216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Sometimes we sort the data via a “shuffle” stage to help the reducer be more efficient. </a:t>
            </a:r>
          </a:p>
          <a:p>
            <a:endParaRPr lang="en-US" sz="2400" dirty="0"/>
          </a:p>
          <a:p>
            <a:r>
              <a:rPr lang="en-US" sz="2400" dirty="0"/>
              <a:t>Now that the data looks like this, how could we reduce?</a:t>
            </a:r>
          </a:p>
        </p:txBody>
      </p:sp>
    </p:spTree>
    <p:extLst>
      <p:ext uri="{BB962C8B-B14F-4D97-AF65-F5344CB8AC3E}">
        <p14:creationId xmlns:p14="http://schemas.microsoft.com/office/powerpoint/2010/main" val="212991557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4BDD9B-45AA-CE49-BF0F-A385919B3B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77"/>
          <a:stretch/>
        </p:blipFill>
        <p:spPr>
          <a:xfrm>
            <a:off x="342605" y="233915"/>
            <a:ext cx="8016418" cy="476338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0A56CC8-177B-AD4E-B582-FA923F346CEF}"/>
              </a:ext>
            </a:extLst>
          </p:cNvPr>
          <p:cNvSpPr/>
          <p:nvPr/>
        </p:nvSpPr>
        <p:spPr>
          <a:xfrm>
            <a:off x="0" y="4835723"/>
            <a:ext cx="26629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atin typeface="Helvetica Neue" panose="02000503000000020004" pitchFamily="2" charset="0"/>
              </a:rPr>
              <a:t>Source: </a:t>
            </a:r>
            <a:r>
              <a:rPr lang="en-US" b="1" u="sng" dirty="0">
                <a:latin typeface="Helvetica Neue" panose="02000503000000020004" pitchFamily="2" charset="0"/>
                <a:hlinkClick r:id="rId4"/>
              </a:rPr>
              <a:t>http://bit.ly/2zueMbJ</a:t>
            </a:r>
            <a:endParaRPr lang="en-US" dirty="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53881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When should I use Hadoop?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199"/>
            <a:ext cx="8520600" cy="328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Massive data. Must be at multiple terabytes or it simply isn’t worth the overhead of maintaining a cluster.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Hadoop isn’t a “machine learning tool” it’s about maintaining, pipelining, and cleaning data. 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We can make it do ML, but remember that it’s designed for ETL.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MapRed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uce reads from hard drive, so it can work, but it’s slower than from RAM.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76200" indent="0">
              <a:buClr>
                <a:srgbClr val="434343"/>
              </a:buClr>
              <a:buSzPts val="2400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83652452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What else should I know?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199"/>
            <a:ext cx="8520600" cy="328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There’s a whole suite of Hadoop based tools.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Hive allows SQL queries to become MapReduce programs automatically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Pig is another processing library that looks a lot like SQL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Sqoop allows you to load data from SQL databases to HDFS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Etc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 sz="2400" dirty="0" err="1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etc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, etc. Basically, this is a well supported tool set.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94777473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HIVE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57199"/>
            <a:ext cx="8520600" cy="328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Hive auto-converts SQL queries into MapReduce programs and can run on the distributed data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Can work with both structured and unstructured data using it’s special version of SQL called HiveQL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Extremely robust to faults and great for exploring data</a:t>
            </a:r>
            <a:endParaRPr lang="en-US" sz="2400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Essentially allowed the use of Hadoop as an analytics tool 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978087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660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Proxima Nova"/>
              <a:buNone/>
            </a:pPr>
            <a:r>
              <a:rPr lang="en-US" b="1" dirty="0">
                <a:solidFill>
                  <a:srgbClr val="434343"/>
                </a:solidFill>
                <a:latin typeface="Proxima Nova"/>
                <a:sym typeface="Proxima Nova"/>
              </a:rPr>
              <a:t>What else should I know?</a:t>
            </a:r>
            <a:endParaRPr lang="en-US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74320"/>
            <a:ext cx="8520600" cy="328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However, almost all of the Hadoop tools are now outperformed by Spark. 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So the main legacy of Hadoop is HDFS and its management tools like YARN. You don’t need to understand those deeply – but know that HDFS is special because almost all the big data tools use it (like Spark).</a:t>
            </a: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r>
              <a:rPr lang="en-US" sz="2400" b="0" i="0" u="none" strike="noStrike" cap="none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Unde</a:t>
            </a:r>
            <a:r>
              <a:rPr lang="en-US" sz="2400" dirty="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rstanding Hadoop forms the basis for all future big data technologies, so take this to heart.</a:t>
            </a: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>
              <a:buClr>
                <a:srgbClr val="434343"/>
              </a:buClr>
              <a:buSzPts val="2400"/>
              <a:buFont typeface="Proxima Nova"/>
              <a:buChar char="●"/>
            </a:pPr>
            <a:endParaRPr lang="en-US" sz="2400" b="0" i="0" u="none" strike="noStrike" cap="none" dirty="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3" name="Google Shape;93;p17" descr="metis-mini.png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8512774" y="380998"/>
            <a:ext cx="326424" cy="384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354000" y="1101800"/>
            <a:ext cx="8436000" cy="0"/>
          </a:xfrm>
          <a:prstGeom prst="straightConnector1">
            <a:avLst/>
          </a:prstGeom>
          <a:noFill/>
          <a:ln w="19050" cap="flat" cmpd="sng">
            <a:solidFill>
              <a:srgbClr val="3A9E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032262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FE94EF3-EA3A-D54B-9F01-B1009D6C66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856"/>
          <a:stretch/>
        </p:blipFill>
        <p:spPr>
          <a:xfrm>
            <a:off x="1311965" y="1526816"/>
            <a:ext cx="6400800" cy="31246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F6F226-70F9-3247-9231-99054D5874D8}"/>
              </a:ext>
            </a:extLst>
          </p:cNvPr>
          <p:cNvSpPr txBox="1"/>
          <p:nvPr/>
        </p:nvSpPr>
        <p:spPr>
          <a:xfrm>
            <a:off x="691763" y="451561"/>
            <a:ext cx="7641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We have data. When we want to use it, we just load it up and go.</a:t>
            </a:r>
          </a:p>
        </p:txBody>
      </p:sp>
    </p:spTree>
    <p:extLst>
      <p:ext uri="{BB962C8B-B14F-4D97-AF65-F5344CB8AC3E}">
        <p14:creationId xmlns:p14="http://schemas.microsoft.com/office/powerpoint/2010/main" val="143585918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9ED9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 descr="METIS-BLACK.png"/>
          <p:cNvPicPr preferRelativeResize="0"/>
          <p:nvPr/>
        </p:nvPicPr>
        <p:blipFill rotWithShape="1">
          <a:blip r:embed="rId3">
            <a:alphaModFix amt="5000"/>
          </a:blip>
          <a:srcRect/>
          <a:stretch/>
        </p:blipFill>
        <p:spPr>
          <a:xfrm>
            <a:off x="2539558" y="0"/>
            <a:ext cx="406487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311700" y="1984125"/>
            <a:ext cx="85206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roxima Nova"/>
              <a:buNone/>
            </a:pPr>
            <a:r>
              <a:rPr lang="en" sz="6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QUESTIONS?</a:t>
            </a:r>
            <a:endParaRPr/>
          </a:p>
        </p:txBody>
      </p:sp>
      <p:cxnSp>
        <p:nvCxnSpPr>
          <p:cNvPr id="128" name="Google Shape;128;p21"/>
          <p:cNvCxnSpPr/>
          <p:nvPr/>
        </p:nvCxnSpPr>
        <p:spPr>
          <a:xfrm>
            <a:off x="1213950" y="361965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21"/>
          <p:cNvCxnSpPr/>
          <p:nvPr/>
        </p:nvCxnSpPr>
        <p:spPr>
          <a:xfrm>
            <a:off x="1213950" y="1454600"/>
            <a:ext cx="6716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F14818F-F6BF-4748-ADD3-5C66D4E8EE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856"/>
          <a:stretch/>
        </p:blipFill>
        <p:spPr>
          <a:xfrm>
            <a:off x="1311965" y="1526816"/>
            <a:ext cx="6400800" cy="31246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87BBEB-8B07-AB40-8284-A6CCDE870C90}"/>
              </a:ext>
            </a:extLst>
          </p:cNvPr>
          <p:cNvSpPr txBox="1"/>
          <p:nvPr/>
        </p:nvSpPr>
        <p:spPr>
          <a:xfrm>
            <a:off x="691763" y="451561"/>
            <a:ext cx="7641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So far, we’ve always been in this situation.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8DB075-E874-D440-AB54-6702C9E8609A}"/>
              </a:ext>
            </a:extLst>
          </p:cNvPr>
          <p:cNvSpPr/>
          <p:nvPr/>
        </p:nvSpPr>
        <p:spPr>
          <a:xfrm>
            <a:off x="1311965" y="1526816"/>
            <a:ext cx="6400800" cy="3180356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4CAEB0-48D2-2248-8650-C0BB485BBD9C}"/>
              </a:ext>
            </a:extLst>
          </p:cNvPr>
          <p:cNvSpPr/>
          <p:nvPr/>
        </p:nvSpPr>
        <p:spPr>
          <a:xfrm>
            <a:off x="1311965" y="1210089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RAM</a:t>
            </a:r>
          </a:p>
        </p:txBody>
      </p:sp>
    </p:spTree>
    <p:extLst>
      <p:ext uri="{BB962C8B-B14F-4D97-AF65-F5344CB8AC3E}">
        <p14:creationId xmlns:p14="http://schemas.microsoft.com/office/powerpoint/2010/main" val="649515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F14818F-F6BF-4748-ADD3-5C66D4E8EE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856"/>
          <a:stretch/>
        </p:blipFill>
        <p:spPr>
          <a:xfrm>
            <a:off x="1264259" y="1526816"/>
            <a:ext cx="6400800" cy="31246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87BBEB-8B07-AB40-8284-A6CCDE870C90}"/>
              </a:ext>
            </a:extLst>
          </p:cNvPr>
          <p:cNvSpPr txBox="1"/>
          <p:nvPr/>
        </p:nvSpPr>
        <p:spPr>
          <a:xfrm>
            <a:off x="691763" y="451561"/>
            <a:ext cx="7641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What happens when we can’t fit everything in RAM?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8DB075-E874-D440-AB54-6702C9E8609A}"/>
              </a:ext>
            </a:extLst>
          </p:cNvPr>
          <p:cNvSpPr/>
          <p:nvPr/>
        </p:nvSpPr>
        <p:spPr>
          <a:xfrm>
            <a:off x="1311966" y="1526816"/>
            <a:ext cx="2536465" cy="121638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4CAEB0-48D2-2248-8650-C0BB485BBD9C}"/>
              </a:ext>
            </a:extLst>
          </p:cNvPr>
          <p:cNvSpPr/>
          <p:nvPr/>
        </p:nvSpPr>
        <p:spPr>
          <a:xfrm>
            <a:off x="1311965" y="1210089"/>
            <a:ext cx="1542553" cy="3167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RAM</a:t>
            </a:r>
          </a:p>
        </p:txBody>
      </p:sp>
    </p:spTree>
    <p:extLst>
      <p:ext uri="{BB962C8B-B14F-4D97-AF65-F5344CB8AC3E}">
        <p14:creationId xmlns:p14="http://schemas.microsoft.com/office/powerpoint/2010/main" val="376078397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1391</Words>
  <Application>Microsoft Macintosh PowerPoint</Application>
  <PresentationFormat>On-screen Show (16:9)</PresentationFormat>
  <Paragraphs>425</Paragraphs>
  <Slides>70</Slides>
  <Notes>70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5" baseType="lpstr">
      <vt:lpstr>Courier</vt:lpstr>
      <vt:lpstr>Helvetica Neue</vt:lpstr>
      <vt:lpstr>Arial</vt:lpstr>
      <vt:lpstr>Proxima Nova</vt:lpstr>
      <vt:lpstr>simple-dark-2</vt:lpstr>
      <vt:lpstr>INTRODUCTION TO HADOOP</vt:lpstr>
      <vt:lpstr>What is Hadoop?</vt:lpstr>
      <vt:lpstr>What is Hadoop?</vt:lpstr>
      <vt:lpstr>PowerPoint Presentation</vt:lpstr>
      <vt:lpstr>HDFS</vt:lpstr>
      <vt:lpstr>Hadoop Distributed File System</vt:lpstr>
      <vt:lpstr>PowerPoint Presentation</vt:lpstr>
      <vt:lpstr>PowerPoint Presentation</vt:lpstr>
      <vt:lpstr>PowerPoint Presentation</vt:lpstr>
      <vt:lpstr>PowerPoint Presentation</vt:lpstr>
      <vt:lpstr>HDFS</vt:lpstr>
      <vt:lpstr>PowerPoint Presentation</vt:lpstr>
      <vt:lpstr>PowerPoint Presentation</vt:lpstr>
      <vt:lpstr>PowerPoint Presentation</vt:lpstr>
      <vt:lpstr>LET’S ‘BUILD’ A CLUSTER TO SEE IT ALL IN ACTION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IF WE WANT TO USE THE DATA?</vt:lpstr>
      <vt:lpstr>PowerPoint Presentation</vt:lpstr>
      <vt:lpstr>PowerPoint Presentation</vt:lpstr>
      <vt:lpstr>PowerPoint Presentation</vt:lpstr>
      <vt:lpstr>HDFS</vt:lpstr>
      <vt:lpstr>Commodity Hardware</vt:lpstr>
      <vt:lpstr>PowerPoint Presentation</vt:lpstr>
      <vt:lpstr>PowerPoint Presentation</vt:lpstr>
      <vt:lpstr>PowerPoint Presentation</vt:lpstr>
      <vt:lpstr>HDFS I/O</vt:lpstr>
      <vt:lpstr>MAPREDUCE</vt:lpstr>
      <vt:lpstr>Processing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MapReduce</vt:lpstr>
      <vt:lpstr>Map Phase</vt:lpstr>
      <vt:lpstr>Reduce Phase</vt:lpstr>
      <vt:lpstr>USING MAPREDUCE TO COUNT WORDS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When should I use Hadoop?</vt:lpstr>
      <vt:lpstr>What else should I know?</vt:lpstr>
      <vt:lpstr>HIVE</vt:lpstr>
      <vt:lpstr>What else should I know?</vt:lpstr>
      <vt:lpstr>QUESTIONS?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CAREERS</dc:title>
  <cp:lastModifiedBy>Zachariah Miller</cp:lastModifiedBy>
  <cp:revision>25</cp:revision>
  <dcterms:modified xsi:type="dcterms:W3CDTF">2018-10-17T15:47:40Z</dcterms:modified>
</cp:coreProperties>
</file>